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267" r:id="rId3"/>
    <p:sldId id="329" r:id="rId4"/>
    <p:sldId id="305" r:id="rId5"/>
    <p:sldId id="367" r:id="rId6"/>
    <p:sldId id="313" r:id="rId7"/>
    <p:sldId id="369" r:id="rId8"/>
    <p:sldId id="314" r:id="rId9"/>
    <p:sldId id="320" r:id="rId10"/>
    <p:sldId id="339" r:id="rId11"/>
    <p:sldId id="370" r:id="rId12"/>
    <p:sldId id="381" r:id="rId13"/>
    <p:sldId id="383" r:id="rId14"/>
    <p:sldId id="384" r:id="rId15"/>
    <p:sldId id="386" r:id="rId16"/>
    <p:sldId id="379" r:id="rId17"/>
    <p:sldId id="387" r:id="rId18"/>
    <p:sldId id="380" r:id="rId19"/>
    <p:sldId id="388" r:id="rId20"/>
    <p:sldId id="327" r:id="rId21"/>
    <p:sldId id="325" r:id="rId22"/>
    <p:sldId id="302" r:id="rId23"/>
    <p:sldId id="366" r:id="rId24"/>
    <p:sldId id="371" r:id="rId25"/>
    <p:sldId id="368" r:id="rId26"/>
    <p:sldId id="372" r:id="rId27"/>
    <p:sldId id="373" r:id="rId28"/>
    <p:sldId id="376" r:id="rId29"/>
    <p:sldId id="374" r:id="rId30"/>
    <p:sldId id="375" r:id="rId31"/>
    <p:sldId id="382" r:id="rId32"/>
    <p:sldId id="377" r:id="rId33"/>
    <p:sldId id="378" r:id="rId34"/>
    <p:sldId id="385" r:id="rId3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9EDF4"/>
    <a:srgbClr val="D0D8E8"/>
    <a:srgbClr val="DEFA90"/>
    <a:srgbClr val="F1FDCF"/>
    <a:srgbClr val="EFFCCC"/>
    <a:srgbClr val="E7FBAF"/>
    <a:srgbClr val="CDE5FE"/>
    <a:srgbClr val="B9E4FF"/>
    <a:srgbClr val="B9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6" autoAdjust="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8388"/>
    </p:cViewPr>
  </p:sorterViewPr>
  <p:notesViewPr>
    <p:cSldViewPr>
      <p:cViewPr varScale="1">
        <p:scale>
          <a:sx n="51" d="100"/>
          <a:sy n="51" d="100"/>
        </p:scale>
        <p:origin x="-2208" y="-25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5127030" cy="496888"/>
          </a:xfrm>
          <a:prstGeom prst="rect">
            <a:avLst/>
          </a:prstGeom>
        </p:spPr>
        <p:txBody>
          <a:bodyPr vert="horz" lIns="91440" tIns="45720" rIns="91440" bIns="45720" rtlCol="0"/>
          <a:lstStyle>
            <a:lvl1pPr algn="l">
              <a:defRPr sz="1200"/>
            </a:lvl1pPr>
          </a:lstStyle>
          <a:p>
            <a:r>
              <a:rPr lang="ja-JP" altLang="en-US" dirty="0"/>
              <a:t>横浜にカジノは</a:t>
            </a:r>
            <a:r>
              <a:rPr lang="ja-JP" altLang="en-US" dirty="0" smtClean="0"/>
              <a:t>つくらせない</a:t>
            </a:r>
            <a:r>
              <a:rPr lang="ja-JP" altLang="en-US" dirty="0"/>
              <a:t>　住民監査請求</a:t>
            </a:r>
            <a:r>
              <a:rPr lang="ja-JP" altLang="en-US" dirty="0" smtClean="0"/>
              <a:t>でカジノ</a:t>
            </a:r>
            <a:r>
              <a:rPr lang="ja-JP" altLang="en-US" dirty="0"/>
              <a:t>を止めよう！</a:t>
            </a:r>
            <a:br>
              <a:rPr lang="ja-JP" altLang="en-US" dirty="0"/>
            </a:br>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F4B15FA-A1E0-453E-8E0F-8C2E53B88140}" type="datetimeFigureOut">
              <a:rPr kumimoji="1" lang="ja-JP" altLang="en-US" smtClean="0"/>
              <a:t>2017/8/9</a:t>
            </a:fld>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99C732A-4794-4E3C-A610-5E018E4FA13E}" type="slidenum">
              <a:rPr kumimoji="1" lang="ja-JP" altLang="en-US" smtClean="0"/>
              <a:t>‹#›</a:t>
            </a:fld>
            <a:endParaRPr kumimoji="1" lang="ja-JP" altLang="en-US"/>
          </a:p>
        </p:txBody>
      </p:sp>
    </p:spTree>
    <p:extLst>
      <p:ext uri="{BB962C8B-B14F-4D97-AF65-F5344CB8AC3E}">
        <p14:creationId xmlns:p14="http://schemas.microsoft.com/office/powerpoint/2010/main" val="419404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17E3F58-7A15-4275-8326-FCC112853B87}" type="datetimeFigureOut">
              <a:rPr kumimoji="1" lang="ja-JP" altLang="en-US" smtClean="0"/>
              <a:t>2017/8/9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0E49C5C-5D64-4BC7-AF0F-CAB3BAA37942}" type="slidenum">
              <a:rPr kumimoji="1" lang="ja-JP" altLang="en-US" smtClean="0"/>
              <a:t>‹#›</a:t>
            </a:fld>
            <a:endParaRPr kumimoji="1" lang="ja-JP" altLang="en-US"/>
          </a:p>
        </p:txBody>
      </p:sp>
    </p:spTree>
    <p:extLst>
      <p:ext uri="{BB962C8B-B14F-4D97-AF65-F5344CB8AC3E}">
        <p14:creationId xmlns:p14="http://schemas.microsoft.com/office/powerpoint/2010/main" val="41132151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E49C5C-5D64-4BC7-AF0F-CAB3BAA37942}" type="slidenum">
              <a:rPr kumimoji="1" lang="ja-JP" altLang="en-US" smtClean="0"/>
              <a:t>1</a:t>
            </a:fld>
            <a:endParaRPr kumimoji="1" lang="ja-JP" altLang="en-US"/>
          </a:p>
        </p:txBody>
      </p:sp>
    </p:spTree>
    <p:extLst>
      <p:ext uri="{BB962C8B-B14F-4D97-AF65-F5344CB8AC3E}">
        <p14:creationId xmlns:p14="http://schemas.microsoft.com/office/powerpoint/2010/main" val="278172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E49C5C-5D64-4BC7-AF0F-CAB3BAA37942}" type="slidenum">
              <a:rPr kumimoji="1" lang="ja-JP" altLang="en-US" smtClean="0"/>
              <a:t>34</a:t>
            </a:fld>
            <a:endParaRPr kumimoji="1" lang="ja-JP" altLang="en-US"/>
          </a:p>
        </p:txBody>
      </p:sp>
    </p:spTree>
    <p:extLst>
      <p:ext uri="{BB962C8B-B14F-4D97-AF65-F5344CB8AC3E}">
        <p14:creationId xmlns:p14="http://schemas.microsoft.com/office/powerpoint/2010/main" val="89931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2FA4FC1-F1DA-4862-8DC2-44E60B65F8B3}" type="datetime1">
              <a:rPr kumimoji="1" lang="ja-JP" altLang="en-US" smtClean="0"/>
              <a:t>2017/8/9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108038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3E2AFF-5DD5-40FB-9A7C-002F1DF99961}" type="datetime1">
              <a:rPr kumimoji="1" lang="ja-JP" altLang="en-US" smtClean="0"/>
              <a:t>2017/8/9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305866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4F4D25-ABB0-43B9-82CD-0C5362217403}" type="datetime1">
              <a:rPr kumimoji="1" lang="ja-JP" altLang="en-US" smtClean="0"/>
              <a:t>2017/8/9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362445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1E8A65-3C59-4EA5-89E8-E888AEBB0471}" type="datetime1">
              <a:rPr kumimoji="1" lang="ja-JP" altLang="en-US" smtClean="0"/>
              <a:t>2017/8/9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189422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24262F-86BA-41C4-BB9F-596D5C8784E4}" type="datetime1">
              <a:rPr kumimoji="1" lang="ja-JP" altLang="en-US" smtClean="0"/>
              <a:t>2017/8/9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306530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53837CF-8938-47F2-B3AF-32223AD523DA}" type="datetime1">
              <a:rPr kumimoji="1" lang="ja-JP" altLang="en-US" smtClean="0"/>
              <a:t>2017/8/9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141583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0FFE191-AA9A-4610-9B08-06F9C60894DF}" type="datetime1">
              <a:rPr kumimoji="1" lang="ja-JP" altLang="en-US" smtClean="0"/>
              <a:t>2017/8/9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410708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46676FB-03D9-4109-BE9F-93524C6A3B04}" type="datetime1">
              <a:rPr kumimoji="1" lang="ja-JP" altLang="en-US" smtClean="0"/>
              <a:t>2017/8/9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341796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334702-5501-4BE8-9E80-4501A31404E2}" type="datetime1">
              <a:rPr kumimoji="1" lang="ja-JP" altLang="en-US" smtClean="0"/>
              <a:t>2017/8/9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289448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397368-AE3E-4EC3-828B-96069CE877C6}" type="datetime1">
              <a:rPr kumimoji="1" lang="ja-JP" altLang="en-US" smtClean="0"/>
              <a:t>2017/8/9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427501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60328A-8367-446E-A7F5-3D8E09E555D3}" type="datetime1">
              <a:rPr kumimoji="1" lang="ja-JP" altLang="en-US" smtClean="0"/>
              <a:t>2017/8/9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10773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743B-A314-47FF-970F-1C8FA76C7FBF}" type="datetime1">
              <a:rPr kumimoji="1" lang="ja-JP" altLang="en-US" smtClean="0"/>
              <a:t>2017/8/9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60D6B-5871-4EA0-B2BD-B9F57213DA19}" type="slidenum">
              <a:rPr kumimoji="1" lang="ja-JP" altLang="en-US" smtClean="0"/>
              <a:t>‹#›</a:t>
            </a:fld>
            <a:endParaRPr kumimoji="1" lang="ja-JP" altLang="en-US"/>
          </a:p>
        </p:txBody>
      </p:sp>
    </p:spTree>
    <p:extLst>
      <p:ext uri="{BB962C8B-B14F-4D97-AF65-F5344CB8AC3E}">
        <p14:creationId xmlns:p14="http://schemas.microsoft.com/office/powerpoint/2010/main" val="847637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41326"/>
            <a:ext cx="7772400" cy="2619722"/>
          </a:xfrm>
        </p:spPr>
        <p:txBody>
          <a:bodyPr>
            <a:noAutofit/>
          </a:bodyPr>
          <a:lstStyle/>
          <a:p>
            <a:r>
              <a:rPr lang="ja-JP" altLang="en-US" sz="6600" b="1" dirty="0" smtClean="0">
                <a:ln w="28575" cmpd="sng">
                  <a:solidFill>
                    <a:srgbClr val="416218"/>
                  </a:solidFill>
                  <a:prstDash val="solid"/>
                  <a:miter lim="800000"/>
                </a:ln>
                <a:solidFill>
                  <a:srgbClr val="78B400"/>
                </a:solidFill>
                <a:effectLst>
                  <a:outerShdw blurRad="38100" dist="38100" dir="7020000" algn="tl">
                    <a:srgbClr val="000000">
                      <a:alpha val="35000"/>
                    </a:srgbClr>
                  </a:outerShdw>
                </a:effectLst>
              </a:rPr>
              <a:t>住民監査請求で</a:t>
            </a:r>
            <a:r>
              <a:rPr lang="en-US" altLang="ja-JP" sz="6600" b="1" dirty="0" smtClean="0">
                <a:ln w="28575" cmpd="sng">
                  <a:solidFill>
                    <a:srgbClr val="416218"/>
                  </a:solidFill>
                  <a:prstDash val="solid"/>
                  <a:miter lim="800000"/>
                </a:ln>
                <a:solidFill>
                  <a:srgbClr val="78B400"/>
                </a:solidFill>
                <a:effectLst>
                  <a:outerShdw blurRad="38100" dist="38100" dir="7020000" algn="tl">
                    <a:srgbClr val="000000">
                      <a:alpha val="35000"/>
                    </a:srgbClr>
                  </a:outerShdw>
                </a:effectLst>
              </a:rPr>
              <a:t/>
            </a:r>
            <a:br>
              <a:rPr lang="en-US" altLang="ja-JP" sz="6600" b="1" dirty="0" smtClean="0">
                <a:ln w="28575" cmpd="sng">
                  <a:solidFill>
                    <a:srgbClr val="416218"/>
                  </a:solidFill>
                  <a:prstDash val="solid"/>
                  <a:miter lim="800000"/>
                </a:ln>
                <a:solidFill>
                  <a:srgbClr val="78B400"/>
                </a:solidFill>
                <a:effectLst>
                  <a:outerShdw blurRad="38100" dist="38100" dir="7020000" algn="tl">
                    <a:srgbClr val="000000">
                      <a:alpha val="35000"/>
                    </a:srgbClr>
                  </a:outerShdw>
                </a:effectLst>
              </a:rPr>
            </a:br>
            <a:r>
              <a:rPr lang="ja-JP" altLang="en-US" sz="6600" b="1" smtClean="0">
                <a:ln w="28575" cmpd="sng">
                  <a:solidFill>
                    <a:srgbClr val="416218"/>
                  </a:solidFill>
                  <a:prstDash val="solid"/>
                  <a:miter lim="800000"/>
                </a:ln>
                <a:solidFill>
                  <a:srgbClr val="78B400"/>
                </a:solidFill>
                <a:effectLst>
                  <a:outerShdw blurRad="38100" dist="38100" dir="7020000" algn="tl">
                    <a:srgbClr val="000000">
                      <a:alpha val="35000"/>
                    </a:srgbClr>
                  </a:outerShdw>
                </a:effectLst>
              </a:rPr>
              <a:t>横浜</a:t>
            </a:r>
            <a:r>
              <a:rPr lang="ja-JP" altLang="en-US" sz="6600" b="1" dirty="0" smtClean="0">
                <a:ln w="28575" cmpd="sng">
                  <a:solidFill>
                    <a:srgbClr val="416218"/>
                  </a:solidFill>
                  <a:prstDash val="solid"/>
                  <a:miter lim="800000"/>
                </a:ln>
                <a:solidFill>
                  <a:srgbClr val="78B400"/>
                </a:solidFill>
                <a:effectLst>
                  <a:outerShdw blurRad="38100" dist="38100" dir="7020000" algn="tl">
                    <a:srgbClr val="000000">
                      <a:alpha val="35000"/>
                    </a:srgbClr>
                  </a:outerShdw>
                </a:effectLst>
              </a:rPr>
              <a:t>カジノを</a:t>
            </a:r>
            <a:r>
              <a:rPr lang="en-US" altLang="ja-JP" sz="6600" b="1" dirty="0" smtClean="0">
                <a:ln w="28575" cmpd="sng">
                  <a:solidFill>
                    <a:srgbClr val="416218"/>
                  </a:solidFill>
                  <a:prstDash val="solid"/>
                  <a:miter lim="800000"/>
                </a:ln>
                <a:solidFill>
                  <a:srgbClr val="78B400"/>
                </a:solidFill>
                <a:effectLst>
                  <a:outerShdw blurRad="38100" dist="38100" dir="7020000" algn="tl">
                    <a:srgbClr val="000000">
                      <a:alpha val="35000"/>
                    </a:srgbClr>
                  </a:outerShdw>
                </a:effectLst>
              </a:rPr>
              <a:t/>
            </a:r>
            <a:br>
              <a:rPr lang="en-US" altLang="ja-JP" sz="6600" b="1" dirty="0" smtClean="0">
                <a:ln w="28575" cmpd="sng">
                  <a:solidFill>
                    <a:srgbClr val="416218"/>
                  </a:solidFill>
                  <a:prstDash val="solid"/>
                  <a:miter lim="800000"/>
                </a:ln>
                <a:solidFill>
                  <a:srgbClr val="78B400"/>
                </a:solidFill>
                <a:effectLst>
                  <a:outerShdw blurRad="38100" dist="38100" dir="7020000" algn="tl">
                    <a:srgbClr val="000000">
                      <a:alpha val="35000"/>
                    </a:srgbClr>
                  </a:outerShdw>
                </a:effectLst>
              </a:rPr>
            </a:br>
            <a:r>
              <a:rPr lang="ja-JP" altLang="en-US" sz="6600" b="1" dirty="0" smtClean="0">
                <a:ln w="28575" cmpd="sng">
                  <a:solidFill>
                    <a:srgbClr val="416218"/>
                  </a:solidFill>
                  <a:prstDash val="solid"/>
                  <a:miter lim="800000"/>
                </a:ln>
                <a:solidFill>
                  <a:srgbClr val="78B400"/>
                </a:solidFill>
                <a:effectLst>
                  <a:outerShdw blurRad="38100" dist="38100" dir="7020000" algn="tl">
                    <a:srgbClr val="000000">
                      <a:alpha val="35000"/>
                    </a:srgbClr>
                  </a:outerShdw>
                </a:effectLst>
              </a:rPr>
              <a:t>差止めよう</a:t>
            </a:r>
            <a:endParaRPr kumimoji="1" lang="ja-JP" altLang="en-US" sz="4000" b="1" dirty="0">
              <a:ln w="28575" cmpd="sng">
                <a:solidFill>
                  <a:srgbClr val="416218"/>
                </a:solidFill>
                <a:prstDash val="solid"/>
                <a:miter lim="800000"/>
              </a:ln>
              <a:solidFill>
                <a:srgbClr val="78B400"/>
              </a:solidFill>
              <a:effectLst>
                <a:outerShdw blurRad="38100" dist="38100" dir="7020000" algn="tl">
                  <a:srgbClr val="000000">
                    <a:alpha val="35000"/>
                  </a:srgbClr>
                </a:outerShdw>
              </a:effectLst>
            </a:endParaRPr>
          </a:p>
        </p:txBody>
      </p:sp>
      <p:sp>
        <p:nvSpPr>
          <p:cNvPr id="6" name="タイトル 1"/>
          <p:cNvSpPr txBox="1">
            <a:spLocks/>
          </p:cNvSpPr>
          <p:nvPr/>
        </p:nvSpPr>
        <p:spPr>
          <a:xfrm>
            <a:off x="3347864" y="4653136"/>
            <a:ext cx="5190728"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50000"/>
              </a:lnSpc>
            </a:pPr>
            <a:r>
              <a:rPr lang="en-US" altLang="ja-JP" sz="2400" dirty="0" smtClean="0">
                <a:solidFill>
                  <a:schemeClr val="tx1">
                    <a:lumMod val="75000"/>
                    <a:lumOff val="25000"/>
                  </a:schemeClr>
                </a:solidFill>
              </a:rPr>
              <a:t>2017</a:t>
            </a:r>
            <a:r>
              <a:rPr lang="ja-JP" altLang="en-US" sz="2400" dirty="0" smtClean="0">
                <a:solidFill>
                  <a:schemeClr val="tx1">
                    <a:lumMod val="75000"/>
                    <a:lumOff val="25000"/>
                  </a:schemeClr>
                </a:solidFill>
              </a:rPr>
              <a:t>年８月</a:t>
            </a:r>
            <a:r>
              <a:rPr lang="ja-JP" altLang="en-US" sz="2400" dirty="0">
                <a:solidFill>
                  <a:schemeClr val="tx1">
                    <a:lumMod val="75000"/>
                    <a:lumOff val="25000"/>
                  </a:schemeClr>
                </a:solidFill>
              </a:rPr>
              <a:t>９</a:t>
            </a:r>
            <a:r>
              <a:rPr lang="ja-JP" altLang="en-US" sz="2400" dirty="0" smtClean="0">
                <a:solidFill>
                  <a:schemeClr val="tx1">
                    <a:lumMod val="75000"/>
                    <a:lumOff val="25000"/>
                  </a:schemeClr>
                </a:solidFill>
              </a:rPr>
              <a:t>日</a:t>
            </a:r>
            <a:endParaRPr lang="en-US" altLang="ja-JP" sz="2400" dirty="0" smtClean="0">
              <a:solidFill>
                <a:schemeClr val="tx1">
                  <a:lumMod val="75000"/>
                  <a:lumOff val="25000"/>
                </a:schemeClr>
              </a:solidFill>
            </a:endParaRPr>
          </a:p>
          <a:p>
            <a:pPr algn="r">
              <a:lnSpc>
                <a:spcPct val="150000"/>
              </a:lnSpc>
            </a:pPr>
            <a:r>
              <a:rPr lang="ja-JP" altLang="en-US" sz="2400" dirty="0" smtClean="0">
                <a:solidFill>
                  <a:schemeClr val="tx1">
                    <a:lumMod val="75000"/>
                    <a:lumOff val="25000"/>
                  </a:schemeClr>
                </a:solidFill>
              </a:rPr>
              <a:t>かながわ市民オンブズマン</a:t>
            </a:r>
            <a:endParaRPr lang="en-US" altLang="ja-JP" sz="2400" dirty="0" smtClean="0">
              <a:solidFill>
                <a:schemeClr val="tx1">
                  <a:lumMod val="75000"/>
                  <a:lumOff val="25000"/>
                </a:schemeClr>
              </a:solidFill>
            </a:endParaRPr>
          </a:p>
          <a:p>
            <a:pPr algn="r">
              <a:lnSpc>
                <a:spcPct val="150000"/>
              </a:lnSpc>
            </a:pPr>
            <a:r>
              <a:rPr lang="ja-JP" altLang="en-US" sz="2400" dirty="0" smtClean="0">
                <a:solidFill>
                  <a:schemeClr val="tx1">
                    <a:lumMod val="75000"/>
                    <a:lumOff val="25000"/>
                  </a:schemeClr>
                </a:solidFill>
              </a:rPr>
              <a:t>代表幹事</a:t>
            </a:r>
            <a:r>
              <a:rPr lang="ja-JP" altLang="en-US" sz="2800" dirty="0" smtClean="0">
                <a:solidFill>
                  <a:schemeClr val="tx1">
                    <a:lumMod val="75000"/>
                    <a:lumOff val="25000"/>
                  </a:schemeClr>
                </a:solidFill>
              </a:rPr>
              <a:t>　大 川　隆 司</a:t>
            </a:r>
            <a:endParaRPr lang="ja-JP" altLang="en-US" sz="2800" dirty="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1</a:t>
            </a:fld>
            <a:endParaRPr kumimoji="1" lang="ja-JP" altLang="en-US"/>
          </a:p>
        </p:txBody>
      </p:sp>
    </p:spTree>
    <p:extLst>
      <p:ext uri="{BB962C8B-B14F-4D97-AF65-F5344CB8AC3E}">
        <p14:creationId xmlns:p14="http://schemas.microsoft.com/office/powerpoint/2010/main" val="1826955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p:cNvSpPr txBox="1"/>
          <p:nvPr/>
        </p:nvSpPr>
        <p:spPr>
          <a:xfrm>
            <a:off x="395535" y="360040"/>
            <a:ext cx="7056785" cy="692696"/>
          </a:xfrm>
          <a:prstGeom prst="rect">
            <a:avLst/>
          </a:prstGeom>
          <a:noFill/>
        </p:spPr>
        <p:txBody>
          <a:bodyPr wrap="square" rtlCol="0">
            <a:noAutofit/>
          </a:bodyPr>
          <a:lstStyle/>
          <a:p>
            <a:r>
              <a:rPr lang="ja-JP" altLang="en-US" sz="4800" dirty="0" smtClean="0">
                <a:ln w="9525">
                  <a:solidFill>
                    <a:schemeClr val="bg1"/>
                  </a:solidFill>
                </a:ln>
                <a:solidFill>
                  <a:schemeClr val="bg1"/>
                </a:solidFill>
              </a:rPr>
              <a:t>ＩＲ実施法案の要点</a:t>
            </a:r>
            <a:endParaRPr kumimoji="1" lang="en-US" altLang="ja-JP" sz="4800" dirty="0" smtClean="0">
              <a:ln w="9525">
                <a:solidFill>
                  <a:schemeClr val="bg1"/>
                </a:solidFill>
              </a:ln>
              <a:solidFill>
                <a:schemeClr val="bg1"/>
              </a:solidFill>
            </a:endParaRPr>
          </a:p>
        </p:txBody>
      </p:sp>
      <p:sp>
        <p:nvSpPr>
          <p:cNvPr id="7" name="テキスト ボックス 6"/>
          <p:cNvSpPr txBox="1"/>
          <p:nvPr/>
        </p:nvSpPr>
        <p:spPr>
          <a:xfrm>
            <a:off x="467543" y="1656184"/>
            <a:ext cx="8352929" cy="5085184"/>
          </a:xfrm>
          <a:prstGeom prst="rect">
            <a:avLst/>
          </a:prstGeom>
          <a:noFill/>
        </p:spPr>
        <p:txBody>
          <a:bodyPr wrap="square" rtlCol="0">
            <a:noAutofit/>
          </a:bodyPr>
          <a:lstStyle/>
          <a:p>
            <a:pPr>
              <a:lnSpc>
                <a:spcPct val="150000"/>
              </a:lnSpc>
              <a:spcAft>
                <a:spcPts val="1200"/>
              </a:spcAft>
            </a:pPr>
            <a:r>
              <a:rPr lang="ja-JP" altLang="en-US" sz="2600" dirty="0" smtClean="0">
                <a:solidFill>
                  <a:schemeClr val="tx1">
                    <a:lumMod val="75000"/>
                    <a:lumOff val="25000"/>
                  </a:schemeClr>
                </a:solidFill>
              </a:rPr>
              <a:t>○都道府県・</a:t>
            </a:r>
            <a:r>
              <a:rPr lang="ja-JP" altLang="en-US" sz="2600" dirty="0" smtClean="0">
                <a:solidFill>
                  <a:srgbClr val="CC0000"/>
                </a:solidFill>
              </a:rPr>
              <a:t>政令市の申請</a:t>
            </a:r>
            <a:r>
              <a:rPr lang="ja-JP" altLang="en-US" sz="2600" dirty="0" smtClean="0">
                <a:solidFill>
                  <a:schemeClr val="tx1">
                    <a:lumMod val="75000"/>
                    <a:lumOff val="25000"/>
                  </a:schemeClr>
                </a:solidFill>
              </a:rPr>
              <a:t>にもとづき国土交通大臣が</a:t>
            </a:r>
            <a:r>
              <a:rPr lang="en-US" altLang="ja-JP" sz="2600" dirty="0">
                <a:solidFill>
                  <a:schemeClr val="tx1">
                    <a:lumMod val="75000"/>
                    <a:lumOff val="25000"/>
                  </a:schemeClr>
                </a:solidFill>
              </a:rPr>
              <a:t/>
            </a:r>
            <a:br>
              <a:rPr lang="en-US" altLang="ja-JP" sz="2600" dirty="0">
                <a:solidFill>
                  <a:schemeClr val="tx1">
                    <a:lumMod val="75000"/>
                    <a:lumOff val="25000"/>
                  </a:schemeClr>
                </a:solidFill>
              </a:rPr>
            </a:br>
            <a:r>
              <a:rPr lang="ja-JP" altLang="en-US" sz="2600" dirty="0" smtClean="0">
                <a:solidFill>
                  <a:schemeClr val="tx1">
                    <a:lumMod val="75000"/>
                    <a:lumOff val="25000"/>
                  </a:schemeClr>
                </a:solidFill>
              </a:rPr>
              <a:t>　「ＩＲ区域」を認定</a:t>
            </a:r>
            <a:endParaRPr lang="en-US" altLang="ja-JP" sz="2600" dirty="0" smtClean="0">
              <a:solidFill>
                <a:schemeClr val="tx1">
                  <a:lumMod val="75000"/>
                  <a:lumOff val="25000"/>
                </a:schemeClr>
              </a:solidFill>
            </a:endParaRPr>
          </a:p>
          <a:p>
            <a:pPr>
              <a:lnSpc>
                <a:spcPct val="150000"/>
              </a:lnSpc>
              <a:spcAft>
                <a:spcPts val="1200"/>
              </a:spcAft>
            </a:pPr>
            <a:r>
              <a:rPr lang="ja-JP" altLang="en-US" sz="2600" dirty="0" smtClean="0">
                <a:solidFill>
                  <a:schemeClr val="tx1">
                    <a:lumMod val="75000"/>
                    <a:lumOff val="25000"/>
                  </a:schemeClr>
                </a:solidFill>
              </a:rPr>
              <a:t>○ＭＩＣＥ施設、宿泊施設、魅力発信施設、送客施設</a:t>
            </a:r>
            <a:r>
              <a:rPr lang="en-US" altLang="ja-JP" sz="2600" dirty="0">
                <a:solidFill>
                  <a:schemeClr val="tx1">
                    <a:lumMod val="75000"/>
                    <a:lumOff val="25000"/>
                  </a:schemeClr>
                </a:solidFill>
              </a:rPr>
              <a:t/>
            </a:r>
            <a:br>
              <a:rPr lang="en-US" altLang="ja-JP" sz="2600" dirty="0">
                <a:solidFill>
                  <a:schemeClr val="tx1">
                    <a:lumMod val="75000"/>
                    <a:lumOff val="25000"/>
                  </a:schemeClr>
                </a:solidFill>
              </a:rPr>
            </a:br>
            <a:r>
              <a:rPr lang="ja-JP" altLang="en-US" sz="2600" dirty="0" smtClean="0">
                <a:solidFill>
                  <a:schemeClr val="tx1">
                    <a:lumMod val="75000"/>
                    <a:lumOff val="25000"/>
                  </a:schemeClr>
                </a:solidFill>
              </a:rPr>
              <a:t>　</a:t>
            </a:r>
            <a:r>
              <a:rPr lang="en-US" altLang="ja-JP" sz="2600" dirty="0" smtClean="0">
                <a:solidFill>
                  <a:schemeClr val="tx1">
                    <a:lumMod val="75000"/>
                    <a:lumOff val="25000"/>
                  </a:schemeClr>
                </a:solidFill>
              </a:rPr>
              <a:t>……</a:t>
            </a:r>
            <a:r>
              <a:rPr lang="ja-JP" altLang="en-US" sz="2600" dirty="0" smtClean="0">
                <a:solidFill>
                  <a:schemeClr val="tx1">
                    <a:lumMod val="75000"/>
                    <a:lumOff val="25000"/>
                  </a:schemeClr>
                </a:solidFill>
              </a:rPr>
              <a:t>の４つを</a:t>
            </a:r>
            <a:r>
              <a:rPr lang="ja-JP" altLang="en-US" sz="2600" dirty="0" smtClean="0">
                <a:solidFill>
                  <a:srgbClr val="CC0000"/>
                </a:solidFill>
              </a:rPr>
              <a:t>中核施設</a:t>
            </a:r>
            <a:r>
              <a:rPr lang="ja-JP" altLang="en-US" sz="2600" dirty="0" smtClean="0">
                <a:solidFill>
                  <a:schemeClr val="tx1">
                    <a:lumMod val="75000"/>
                    <a:lumOff val="25000"/>
                  </a:schemeClr>
                </a:solidFill>
              </a:rPr>
              <a:t>と規定</a:t>
            </a:r>
            <a:endParaRPr lang="en-US" altLang="ja-JP" sz="2600" dirty="0" smtClean="0">
              <a:solidFill>
                <a:schemeClr val="tx1">
                  <a:lumMod val="75000"/>
                  <a:lumOff val="25000"/>
                </a:schemeClr>
              </a:solidFill>
            </a:endParaRPr>
          </a:p>
          <a:p>
            <a:pPr>
              <a:lnSpc>
                <a:spcPct val="150000"/>
              </a:lnSpc>
              <a:spcAft>
                <a:spcPts val="1200"/>
              </a:spcAft>
            </a:pPr>
            <a:r>
              <a:rPr lang="ja-JP" altLang="en-US" sz="2600" dirty="0" smtClean="0">
                <a:solidFill>
                  <a:schemeClr val="tx1">
                    <a:lumMod val="75000"/>
                    <a:lumOff val="25000"/>
                  </a:schemeClr>
                </a:solidFill>
              </a:rPr>
              <a:t>○内閣府にカジノ管理委員会を設置して、</a:t>
            </a:r>
            <a:r>
              <a:rPr lang="ja-JP" altLang="en-US" sz="2600" dirty="0" smtClean="0">
                <a:solidFill>
                  <a:srgbClr val="CC0000"/>
                </a:solidFill>
              </a:rPr>
              <a:t>事業者・</a:t>
            </a:r>
            <a:r>
              <a:rPr lang="en-US" altLang="ja-JP" sz="2600" dirty="0" smtClean="0">
                <a:solidFill>
                  <a:srgbClr val="CC0000"/>
                </a:solidFill>
              </a:rPr>
              <a:t/>
            </a:r>
            <a:br>
              <a:rPr lang="en-US" altLang="ja-JP" sz="2600" dirty="0" smtClean="0">
                <a:solidFill>
                  <a:srgbClr val="CC0000"/>
                </a:solidFill>
              </a:rPr>
            </a:br>
            <a:r>
              <a:rPr lang="ja-JP" altLang="en-US" sz="2600" dirty="0" smtClean="0">
                <a:solidFill>
                  <a:srgbClr val="CC0000"/>
                </a:solidFill>
              </a:rPr>
              <a:t>　関係者の背面調査を</a:t>
            </a:r>
            <a:r>
              <a:rPr lang="ja-JP" altLang="en-US" sz="2600" dirty="0" err="1" smtClean="0">
                <a:solidFill>
                  <a:srgbClr val="CC0000"/>
                </a:solidFill>
              </a:rPr>
              <a:t>し</a:t>
            </a:r>
            <a:r>
              <a:rPr lang="ja-JP" altLang="en-US" sz="2600" dirty="0" smtClean="0">
                <a:solidFill>
                  <a:srgbClr val="CC0000"/>
                </a:solidFill>
              </a:rPr>
              <a:t>免許</a:t>
            </a:r>
            <a:r>
              <a:rPr lang="ja-JP" altLang="en-US" sz="2600" dirty="0" smtClean="0">
                <a:solidFill>
                  <a:schemeClr val="tx1">
                    <a:lumMod val="75000"/>
                    <a:lumOff val="25000"/>
                  </a:schemeClr>
                </a:solidFill>
              </a:rPr>
              <a:t>を与える</a:t>
            </a:r>
            <a:endParaRPr lang="en-US" altLang="ja-JP" sz="2600" dirty="0" smtClean="0">
              <a:solidFill>
                <a:schemeClr val="tx1">
                  <a:lumMod val="75000"/>
                  <a:lumOff val="25000"/>
                </a:schemeClr>
              </a:solidFill>
            </a:endParaRPr>
          </a:p>
          <a:p>
            <a:pPr>
              <a:lnSpc>
                <a:spcPct val="150000"/>
              </a:lnSpc>
              <a:spcAft>
                <a:spcPts val="1200"/>
              </a:spcAft>
            </a:pPr>
            <a:r>
              <a:rPr lang="ja-JP" altLang="en-US" sz="2600" dirty="0" smtClean="0">
                <a:solidFill>
                  <a:schemeClr val="tx1">
                    <a:lumMod val="75000"/>
                    <a:lumOff val="25000"/>
                  </a:schemeClr>
                </a:solidFill>
              </a:rPr>
              <a:t>○</a:t>
            </a:r>
            <a:r>
              <a:rPr lang="ja-JP" altLang="en-US" sz="2600" dirty="0" smtClean="0">
                <a:solidFill>
                  <a:srgbClr val="CC0000"/>
                </a:solidFill>
              </a:rPr>
              <a:t>弊害防止策</a:t>
            </a:r>
            <a:r>
              <a:rPr lang="ja-JP" altLang="en-US" sz="2600" dirty="0" smtClean="0">
                <a:solidFill>
                  <a:schemeClr val="tx1">
                    <a:lumMod val="75000"/>
                    <a:lumOff val="25000"/>
                  </a:schemeClr>
                </a:solidFill>
              </a:rPr>
              <a:t>として入場回数の制限等</a:t>
            </a:r>
            <a:endParaRPr lang="en-US" altLang="ja-JP" sz="2600" dirty="0" smtClean="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10</a:t>
            </a:fld>
            <a:endParaRPr kumimoji="1" lang="ja-JP" altLang="en-US"/>
          </a:p>
        </p:txBody>
      </p:sp>
    </p:spTree>
    <p:extLst>
      <p:ext uri="{BB962C8B-B14F-4D97-AF65-F5344CB8AC3E}">
        <p14:creationId xmlns:p14="http://schemas.microsoft.com/office/powerpoint/2010/main" val="171856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p:cNvSpPr txBox="1"/>
          <p:nvPr/>
        </p:nvSpPr>
        <p:spPr>
          <a:xfrm>
            <a:off x="395535" y="360040"/>
            <a:ext cx="8064897" cy="692696"/>
          </a:xfrm>
          <a:prstGeom prst="rect">
            <a:avLst/>
          </a:prstGeom>
          <a:noFill/>
        </p:spPr>
        <p:txBody>
          <a:bodyPr wrap="square" rtlCol="0">
            <a:noAutofit/>
          </a:bodyPr>
          <a:lstStyle/>
          <a:p>
            <a:r>
              <a:rPr kumimoji="1" lang="ja-JP" altLang="en-US" sz="4400" dirty="0" smtClean="0">
                <a:ln w="9525">
                  <a:solidFill>
                    <a:schemeClr val="bg1"/>
                  </a:solidFill>
                </a:ln>
                <a:solidFill>
                  <a:schemeClr val="bg1"/>
                </a:solidFill>
              </a:rPr>
              <a:t>ギャンブル依存症防止対策の柱</a:t>
            </a:r>
            <a:endParaRPr kumimoji="1" lang="en-US" altLang="ja-JP" sz="4400" dirty="0" smtClean="0">
              <a:ln w="9525">
                <a:solidFill>
                  <a:schemeClr val="bg1"/>
                </a:solidFill>
              </a:ln>
              <a:solidFill>
                <a:schemeClr val="bg1"/>
              </a:solidFill>
            </a:endParaRPr>
          </a:p>
        </p:txBody>
      </p:sp>
      <p:sp>
        <p:nvSpPr>
          <p:cNvPr id="7" name="テキスト ボックス 6"/>
          <p:cNvSpPr txBox="1"/>
          <p:nvPr/>
        </p:nvSpPr>
        <p:spPr>
          <a:xfrm>
            <a:off x="467543" y="1656184"/>
            <a:ext cx="8352929" cy="5085184"/>
          </a:xfrm>
          <a:prstGeom prst="rect">
            <a:avLst/>
          </a:prstGeom>
          <a:noFill/>
        </p:spPr>
        <p:txBody>
          <a:bodyPr wrap="square" rtlCol="0">
            <a:noAutofit/>
          </a:bodyPr>
          <a:lstStyle/>
          <a:p>
            <a:pPr>
              <a:lnSpc>
                <a:spcPct val="150000"/>
              </a:lnSpc>
              <a:spcAft>
                <a:spcPts val="1200"/>
              </a:spcAft>
            </a:pPr>
            <a:r>
              <a:rPr lang="ja-JP" altLang="en-US" sz="3600" dirty="0" smtClean="0">
                <a:solidFill>
                  <a:schemeClr val="tx1">
                    <a:lumMod val="75000"/>
                    <a:lumOff val="25000"/>
                  </a:schemeClr>
                </a:solidFill>
              </a:rPr>
              <a:t>①広告規制</a:t>
            </a:r>
            <a:endParaRPr lang="en-US" altLang="ja-JP" sz="3600" dirty="0" smtClean="0">
              <a:solidFill>
                <a:schemeClr val="tx1">
                  <a:lumMod val="75000"/>
                  <a:lumOff val="25000"/>
                </a:schemeClr>
              </a:solidFill>
            </a:endParaRPr>
          </a:p>
          <a:p>
            <a:pPr>
              <a:lnSpc>
                <a:spcPct val="150000"/>
              </a:lnSpc>
              <a:spcAft>
                <a:spcPts val="1200"/>
              </a:spcAft>
            </a:pPr>
            <a:r>
              <a:rPr lang="ja-JP" altLang="en-US" sz="3600" dirty="0" smtClean="0">
                <a:solidFill>
                  <a:schemeClr val="tx1">
                    <a:lumMod val="75000"/>
                    <a:lumOff val="25000"/>
                  </a:schemeClr>
                </a:solidFill>
              </a:rPr>
              <a:t>②入場回数制限（→回数は未定）</a:t>
            </a:r>
            <a:endParaRPr lang="en-US" altLang="ja-JP" sz="3600" dirty="0" smtClean="0">
              <a:solidFill>
                <a:schemeClr val="tx1">
                  <a:lumMod val="75000"/>
                  <a:lumOff val="25000"/>
                </a:schemeClr>
              </a:solidFill>
            </a:endParaRPr>
          </a:p>
          <a:p>
            <a:pPr>
              <a:lnSpc>
                <a:spcPct val="150000"/>
              </a:lnSpc>
              <a:spcAft>
                <a:spcPts val="1200"/>
              </a:spcAft>
            </a:pPr>
            <a:r>
              <a:rPr lang="ja-JP" altLang="en-US" sz="3600" dirty="0" smtClean="0">
                <a:solidFill>
                  <a:schemeClr val="tx1">
                    <a:lumMod val="75000"/>
                    <a:lumOff val="25000"/>
                  </a:schemeClr>
                </a:solidFill>
              </a:rPr>
              <a:t>③入場料の賦課（→金額は未定）</a:t>
            </a:r>
            <a:endParaRPr lang="en-US" altLang="ja-JP" sz="3600" dirty="0" smtClean="0">
              <a:solidFill>
                <a:schemeClr val="tx1">
                  <a:lumMod val="75000"/>
                  <a:lumOff val="25000"/>
                </a:schemeClr>
              </a:solidFill>
            </a:endParaRPr>
          </a:p>
          <a:p>
            <a:pPr>
              <a:lnSpc>
                <a:spcPct val="150000"/>
              </a:lnSpc>
              <a:spcAft>
                <a:spcPts val="1200"/>
              </a:spcAft>
            </a:pPr>
            <a:r>
              <a:rPr lang="ja-JP" altLang="en-US" sz="3600" dirty="0" smtClean="0">
                <a:solidFill>
                  <a:schemeClr val="tx1">
                    <a:lumMod val="75000"/>
                    <a:lumOff val="25000"/>
                  </a:schemeClr>
                </a:solidFill>
              </a:rPr>
              <a:t>④本人・家族申告による利用制限措置</a:t>
            </a:r>
            <a:endParaRPr lang="en-US" altLang="ja-JP" sz="3600" dirty="0" smtClean="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11</a:t>
            </a:fld>
            <a:endParaRPr kumimoji="1" lang="ja-JP" altLang="en-US"/>
          </a:p>
        </p:txBody>
      </p:sp>
    </p:spTree>
    <p:extLst>
      <p:ext uri="{BB962C8B-B14F-4D97-AF65-F5344CB8AC3E}">
        <p14:creationId xmlns:p14="http://schemas.microsoft.com/office/powerpoint/2010/main" val="1175256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12</a:t>
            </a:fld>
            <a:endParaRPr kumimoji="1" lang="ja-JP" altLang="en-US" dirty="0"/>
          </a:p>
        </p:txBody>
      </p:sp>
      <p:sp>
        <p:nvSpPr>
          <p:cNvPr id="3" name="正方形/長方形 2"/>
          <p:cNvSpPr/>
          <p:nvPr/>
        </p:nvSpPr>
        <p:spPr>
          <a:xfrm>
            <a:off x="-36512" y="-27384"/>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071118954"/>
              </p:ext>
            </p:extLst>
          </p:nvPr>
        </p:nvGraphicFramePr>
        <p:xfrm>
          <a:off x="755576" y="1916832"/>
          <a:ext cx="7708688" cy="3983882"/>
        </p:xfrm>
        <a:graphic>
          <a:graphicData uri="http://schemas.openxmlformats.org/drawingml/2006/table">
            <a:tbl>
              <a:tblPr firstRow="1" firstCol="1" bandRow="1">
                <a:tableStyleId>{5C22544A-7EE6-4342-B048-85BDC9FD1C3A}</a:tableStyleId>
              </a:tblPr>
              <a:tblGrid>
                <a:gridCol w="2060738"/>
                <a:gridCol w="2595003"/>
                <a:gridCol w="1564635"/>
                <a:gridCol w="1488312"/>
              </a:tblGrid>
              <a:tr h="611658">
                <a:tc rowSpan="2">
                  <a:txBody>
                    <a:bodyPr/>
                    <a:lstStyle/>
                    <a:p>
                      <a:pPr marL="0" algn="ctr" defTabSz="914400" rtl="0" eaLnBrk="1" latinLnBrk="0" hangingPunct="1">
                        <a:lnSpc>
                          <a:spcPct val="115000"/>
                        </a:lnSpc>
                        <a:spcAft>
                          <a:spcPts val="0"/>
                        </a:spcAft>
                      </a:pPr>
                      <a:r>
                        <a:rPr kumimoji="1" lang="ja-JP" altLang="en-US" sz="2000" b="1" kern="1200" dirty="0" smtClean="0">
                          <a:solidFill>
                            <a:schemeClr val="lt1"/>
                          </a:solidFill>
                          <a:latin typeface="+mn-lt"/>
                          <a:ea typeface="+mn-ea"/>
                          <a:cs typeface="+mn-cs"/>
                        </a:rPr>
                        <a:t>メディア</a:t>
                      </a:r>
                      <a:r>
                        <a:rPr kumimoji="1" lang="ja-JP" sz="2000" b="1" kern="1200" dirty="0" smtClean="0">
                          <a:solidFill>
                            <a:schemeClr val="lt1"/>
                          </a:solidFill>
                          <a:latin typeface="+mn-lt"/>
                          <a:ea typeface="+mn-ea"/>
                          <a:cs typeface="+mn-cs"/>
                        </a:rPr>
                        <a:t>名</a:t>
                      </a:r>
                      <a:endParaRPr kumimoji="1" lang="ja-JP" sz="2000" b="1" kern="1200" dirty="0">
                        <a:solidFill>
                          <a:schemeClr val="lt1"/>
                        </a:solidFill>
                        <a:latin typeface="+mn-lt"/>
                        <a:ea typeface="+mn-ea"/>
                        <a:cs typeface="+mn-cs"/>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2">
                  <a:txBody>
                    <a:bodyPr/>
                    <a:lstStyle/>
                    <a:p>
                      <a:pPr marL="0" algn="ctr" defTabSz="914400" rtl="0" eaLnBrk="1" latinLnBrk="0" hangingPunct="1">
                        <a:lnSpc>
                          <a:spcPct val="115000"/>
                        </a:lnSpc>
                        <a:spcAft>
                          <a:spcPts val="0"/>
                        </a:spcAft>
                      </a:pPr>
                      <a:r>
                        <a:rPr kumimoji="1" lang="ja-JP" sz="2000" b="1" kern="1200" dirty="0">
                          <a:solidFill>
                            <a:schemeClr val="lt1"/>
                          </a:solidFill>
                          <a:latin typeface="+mn-lt"/>
                          <a:ea typeface="+mn-ea"/>
                          <a:cs typeface="+mn-cs"/>
                        </a:rPr>
                        <a:t>調査日</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gridSpan="2">
                  <a:txBody>
                    <a:bodyPr/>
                    <a:lstStyle/>
                    <a:p>
                      <a:pPr marL="0" algn="ctr">
                        <a:lnSpc>
                          <a:spcPct val="115000"/>
                        </a:lnSpc>
                        <a:spcAft>
                          <a:spcPts val="0"/>
                        </a:spcAft>
                      </a:pPr>
                      <a:r>
                        <a:rPr lang="ja-JP" sz="2000" b="1" dirty="0">
                          <a:effectLst/>
                        </a:rPr>
                        <a:t>カジノ解禁に</a:t>
                      </a:r>
                      <a:endParaRPr lang="ja-JP" sz="2000" b="1" dirty="0">
                        <a:effectLst/>
                        <a:latin typeface="Century"/>
                        <a:ea typeface="ＭＳ 明朝"/>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endParaRPr kumimoji="1" lang="ja-JP" altLang="en-US"/>
                    </a:p>
                  </a:txBody>
                  <a:tcPr/>
                </a:tc>
              </a:tr>
              <a:tr h="576064">
                <a:tc vMerge="1">
                  <a:txBody>
                    <a:bodyPr/>
                    <a:lstStyle/>
                    <a:p>
                      <a:endParaRPr kumimoji="1" lang="ja-JP" altLang="en-US"/>
                    </a:p>
                  </a:txBody>
                  <a:tcPr/>
                </a:tc>
                <a:tc vMerge="1">
                  <a:txBody>
                    <a:bodyPr/>
                    <a:lstStyle/>
                    <a:p>
                      <a:endParaRPr kumimoji="1" lang="ja-JP" altLang="en-US"/>
                    </a:p>
                  </a:txBody>
                  <a:tcPr/>
                </a:tc>
                <a:tc>
                  <a:txBody>
                    <a:bodyPr/>
                    <a:lstStyle/>
                    <a:p>
                      <a:pPr marL="0" algn="ctr" defTabSz="914400" rtl="0" eaLnBrk="1" latinLnBrk="0" hangingPunct="1">
                        <a:lnSpc>
                          <a:spcPct val="115000"/>
                        </a:lnSpc>
                        <a:spcAft>
                          <a:spcPts val="0"/>
                        </a:spcAft>
                      </a:pPr>
                      <a:r>
                        <a:rPr kumimoji="1" lang="ja-JP" sz="2000" b="1" kern="1200" dirty="0">
                          <a:solidFill>
                            <a:schemeClr val="lt1"/>
                          </a:solidFill>
                          <a:latin typeface="+mn-lt"/>
                          <a:ea typeface="+mn-ea"/>
                          <a:cs typeface="+mn-cs"/>
                        </a:rPr>
                        <a:t>反対</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algn="ctr" defTabSz="914400" rtl="0" eaLnBrk="1" latinLnBrk="0" hangingPunct="1">
                        <a:lnSpc>
                          <a:spcPct val="115000"/>
                        </a:lnSpc>
                        <a:spcAft>
                          <a:spcPts val="0"/>
                        </a:spcAft>
                      </a:pPr>
                      <a:r>
                        <a:rPr kumimoji="1" lang="ja-JP" sz="2000" b="1" kern="1200" dirty="0">
                          <a:solidFill>
                            <a:schemeClr val="lt1"/>
                          </a:solidFill>
                          <a:latin typeface="+mn-lt"/>
                          <a:ea typeface="+mn-ea"/>
                          <a:cs typeface="+mn-cs"/>
                        </a:rPr>
                        <a:t>賛成</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r>
              <a:tr h="559232">
                <a:tc>
                  <a:txBody>
                    <a:bodyPr/>
                    <a:lstStyle/>
                    <a:p>
                      <a:pPr marL="180000">
                        <a:lnSpc>
                          <a:spcPct val="115000"/>
                        </a:lnSpc>
                        <a:spcAft>
                          <a:spcPts val="0"/>
                        </a:spcAft>
                      </a:pPr>
                      <a:r>
                        <a:rPr lang="ja-JP" sz="2000" dirty="0">
                          <a:effectLst/>
                        </a:rPr>
                        <a:t>読売</a:t>
                      </a:r>
                      <a:r>
                        <a:rPr lang="ja-JP" sz="2000" dirty="0" smtClean="0">
                          <a:effectLst/>
                        </a:rPr>
                        <a:t>新聞</a:t>
                      </a:r>
                      <a:endParaRPr lang="ja-JP" sz="2000" b="0" dirty="0">
                        <a:effectLst/>
                        <a:latin typeface="Century"/>
                        <a:ea typeface="ＭＳ 明朝"/>
                        <a:cs typeface="Times New Roman"/>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80000" algn="l">
                        <a:lnSpc>
                          <a:spcPct val="115000"/>
                        </a:lnSpc>
                        <a:spcAft>
                          <a:spcPts val="0"/>
                        </a:spcAft>
                      </a:pPr>
                      <a:r>
                        <a:rPr lang="en-US" altLang="ja-JP" sz="2000" dirty="0" smtClean="0">
                          <a:effectLst/>
                        </a:rPr>
                        <a:t>2016.12.2</a:t>
                      </a:r>
                      <a:r>
                        <a:rPr lang="ja-JP" sz="2000" dirty="0" smtClean="0">
                          <a:effectLst/>
                        </a:rPr>
                        <a:t>～</a:t>
                      </a:r>
                      <a:r>
                        <a:rPr lang="en-US" altLang="ja-JP" sz="2000" dirty="0" smtClean="0">
                          <a:effectLst/>
                        </a:rPr>
                        <a:t>4</a:t>
                      </a:r>
                      <a:endParaRPr lang="ja-JP" sz="2000" dirty="0">
                        <a:effectLst/>
                        <a:latin typeface="Century"/>
                        <a:ea typeface="ＭＳ 明朝"/>
                        <a:cs typeface="Times New Roman"/>
                      </a:endParaRPr>
                    </a:p>
                  </a:txBody>
                  <a:tcPr marL="6858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rPr>
                        <a:t>57</a:t>
                      </a:r>
                      <a:r>
                        <a:rPr lang="en-US" altLang="ja-JP" sz="2800" dirty="0" smtClean="0">
                          <a:solidFill>
                            <a:srgbClr val="E9EDF4"/>
                          </a:solidFill>
                          <a:effectLst/>
                          <a:latin typeface="+mn-lt"/>
                        </a:rPr>
                        <a:t>.0</a:t>
                      </a:r>
                      <a:r>
                        <a:rPr lang="ja-JP" sz="2000" dirty="0" smtClean="0">
                          <a:effectLst/>
                          <a:latin typeface="+mn-lt"/>
                        </a:rPr>
                        <a:t>％</a:t>
                      </a:r>
                      <a:endParaRPr lang="ja-JP" sz="2000" dirty="0">
                        <a:effectLst/>
                        <a:latin typeface="+mn-lt"/>
                        <a:ea typeface="ＭＳ 明朝"/>
                        <a:cs typeface="Times New Roman"/>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ea typeface="ＭＳ 明朝"/>
                          <a:cs typeface="Times New Roman"/>
                        </a:rPr>
                        <a:t>34</a:t>
                      </a:r>
                      <a:r>
                        <a:rPr lang="en-US" altLang="ja-JP" sz="2800" dirty="0" smtClean="0">
                          <a:solidFill>
                            <a:srgbClr val="E9EDF4"/>
                          </a:solidFill>
                          <a:effectLst/>
                          <a:latin typeface="+mn-lt"/>
                        </a:rPr>
                        <a:t>.0</a:t>
                      </a:r>
                      <a:r>
                        <a:rPr lang="ja-JP" altLang="en-US" sz="20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59232">
                <a:tc>
                  <a:txBody>
                    <a:bodyPr/>
                    <a:lstStyle/>
                    <a:p>
                      <a:pPr marL="180000">
                        <a:lnSpc>
                          <a:spcPct val="115000"/>
                        </a:lnSpc>
                        <a:spcAft>
                          <a:spcPts val="0"/>
                        </a:spcAft>
                      </a:pPr>
                      <a:r>
                        <a:rPr lang="ja-JP" sz="2000" dirty="0">
                          <a:effectLst/>
                        </a:rPr>
                        <a:t>朝日新聞</a:t>
                      </a:r>
                      <a:endParaRPr lang="ja-JP" sz="2000" dirty="0">
                        <a:effectLst/>
                        <a:latin typeface="Century"/>
                        <a:ea typeface="ＭＳ 明朝"/>
                        <a:cs typeface="Times New Roman"/>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80000" algn="l">
                        <a:lnSpc>
                          <a:spcPct val="115000"/>
                        </a:lnSpc>
                        <a:spcAft>
                          <a:spcPts val="0"/>
                        </a:spcAft>
                      </a:pPr>
                      <a:r>
                        <a:rPr lang="en-US" altLang="ja-JP" sz="2000" dirty="0" smtClean="0">
                          <a:effectLst/>
                        </a:rPr>
                        <a:t>2016.12.17</a:t>
                      </a:r>
                      <a:r>
                        <a:rPr lang="ja-JP" sz="2000" dirty="0" smtClean="0">
                          <a:effectLst/>
                        </a:rPr>
                        <a:t>～</a:t>
                      </a:r>
                      <a:r>
                        <a:rPr lang="en-US" altLang="ja-JP" sz="2000" dirty="0" smtClean="0">
                          <a:effectLst/>
                        </a:rPr>
                        <a:t>18</a:t>
                      </a:r>
                      <a:endParaRPr lang="ja-JP" sz="2000" dirty="0">
                        <a:effectLst/>
                        <a:latin typeface="Century"/>
                        <a:ea typeface="ＭＳ 明朝"/>
                        <a:cs typeface="Times New Roman"/>
                      </a:endParaRPr>
                    </a:p>
                  </a:txBody>
                  <a:tcPr marL="6858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rPr>
                        <a:t>64</a:t>
                      </a:r>
                      <a:r>
                        <a:rPr lang="en-US" altLang="ja-JP" sz="2800" dirty="0" smtClean="0">
                          <a:solidFill>
                            <a:srgbClr val="D0D8E8"/>
                          </a:solidFill>
                          <a:effectLst/>
                          <a:latin typeface="+mn-lt"/>
                        </a:rPr>
                        <a:t>.0</a:t>
                      </a:r>
                      <a:r>
                        <a:rPr lang="ja-JP" sz="2000" dirty="0" smtClean="0">
                          <a:effectLst/>
                          <a:latin typeface="+mn-lt"/>
                        </a:rPr>
                        <a:t>％</a:t>
                      </a:r>
                      <a:endParaRPr lang="ja-JP" sz="2000" dirty="0">
                        <a:effectLst/>
                        <a:latin typeface="+mn-lt"/>
                        <a:ea typeface="ＭＳ 明朝"/>
                        <a:cs typeface="Times New Roman"/>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ea typeface="ＭＳ 明朝"/>
                          <a:cs typeface="Times New Roman"/>
                        </a:rPr>
                        <a:t>27</a:t>
                      </a:r>
                      <a:r>
                        <a:rPr lang="en-US" altLang="ja-JP" sz="2800" dirty="0" smtClean="0">
                          <a:solidFill>
                            <a:srgbClr val="D0D8E8"/>
                          </a:solidFill>
                          <a:effectLst/>
                          <a:latin typeface="+mn-lt"/>
                        </a:rPr>
                        <a:t>.0</a:t>
                      </a:r>
                      <a:r>
                        <a:rPr lang="ja-JP" altLang="en-US" sz="20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59232">
                <a:tc>
                  <a:txBody>
                    <a:bodyPr/>
                    <a:lstStyle/>
                    <a:p>
                      <a:pPr marL="180000">
                        <a:lnSpc>
                          <a:spcPct val="115000"/>
                        </a:lnSpc>
                        <a:spcAft>
                          <a:spcPts val="0"/>
                        </a:spcAft>
                      </a:pPr>
                      <a:r>
                        <a:rPr lang="ja-JP" sz="2000" dirty="0">
                          <a:effectLst/>
                        </a:rPr>
                        <a:t>共同通信</a:t>
                      </a:r>
                      <a:endParaRPr lang="ja-JP" sz="2000" dirty="0">
                        <a:effectLst/>
                        <a:latin typeface="Century"/>
                        <a:ea typeface="ＭＳ 明朝"/>
                        <a:cs typeface="Times New Roman"/>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80000" algn="l">
                        <a:lnSpc>
                          <a:spcPct val="115000"/>
                        </a:lnSpc>
                        <a:spcAft>
                          <a:spcPts val="0"/>
                        </a:spcAft>
                      </a:pPr>
                      <a:r>
                        <a:rPr lang="ja-JP" altLang="en-US" sz="2000" dirty="0" smtClean="0">
                          <a:effectLst/>
                        </a:rPr>
                        <a:t>　　　</a:t>
                      </a:r>
                      <a:r>
                        <a:rPr lang="ja-JP" sz="2000" dirty="0" smtClean="0">
                          <a:effectLst/>
                        </a:rPr>
                        <a:t>〃</a:t>
                      </a:r>
                      <a:endParaRPr lang="ja-JP" sz="2000" dirty="0">
                        <a:effectLst/>
                        <a:latin typeface="Century"/>
                        <a:ea typeface="ＭＳ 明朝"/>
                        <a:cs typeface="Times New Roman"/>
                      </a:endParaRPr>
                    </a:p>
                  </a:txBody>
                  <a:tcPr marL="6858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rPr>
                        <a:t>69.9</a:t>
                      </a:r>
                      <a:r>
                        <a:rPr lang="ja-JP" sz="2000" dirty="0" smtClean="0">
                          <a:effectLst/>
                          <a:latin typeface="+mn-lt"/>
                        </a:rPr>
                        <a:t>％</a:t>
                      </a:r>
                      <a:endParaRPr lang="ja-JP" sz="2000" dirty="0">
                        <a:effectLst/>
                        <a:latin typeface="+mn-lt"/>
                        <a:ea typeface="ＭＳ 明朝"/>
                        <a:cs typeface="Times New Roman"/>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rPr>
                        <a:t>24.6</a:t>
                      </a:r>
                      <a:r>
                        <a:rPr lang="ja-JP" sz="2000" dirty="0" smtClean="0">
                          <a:effectLst/>
                          <a:latin typeface="+mn-lt"/>
                        </a:rPr>
                        <a:t>％</a:t>
                      </a:r>
                      <a:endParaRPr lang="ja-JP" sz="2000" dirty="0">
                        <a:effectLst/>
                        <a:latin typeface="+mn-lt"/>
                        <a:ea typeface="ＭＳ 明朝"/>
                        <a:cs typeface="Times New Roman"/>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59232">
                <a:tc>
                  <a:txBody>
                    <a:bodyPr/>
                    <a:lstStyle/>
                    <a:p>
                      <a:pPr marL="180000">
                        <a:lnSpc>
                          <a:spcPct val="115000"/>
                        </a:lnSpc>
                        <a:spcAft>
                          <a:spcPts val="0"/>
                        </a:spcAft>
                      </a:pPr>
                      <a:r>
                        <a:rPr lang="ja-JP" sz="2000" dirty="0">
                          <a:effectLst/>
                        </a:rPr>
                        <a:t>日本経済新聞</a:t>
                      </a:r>
                      <a:endParaRPr lang="ja-JP" sz="2000" dirty="0">
                        <a:effectLst/>
                        <a:latin typeface="Century"/>
                        <a:ea typeface="ＭＳ 明朝"/>
                        <a:cs typeface="Times New Roman"/>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80000" algn="l">
                        <a:lnSpc>
                          <a:spcPct val="115000"/>
                        </a:lnSpc>
                        <a:spcAft>
                          <a:spcPts val="0"/>
                        </a:spcAft>
                      </a:pPr>
                      <a:r>
                        <a:rPr lang="en-US" altLang="ja-JP" sz="2000" dirty="0" smtClean="0">
                          <a:effectLst/>
                        </a:rPr>
                        <a:t>2016.12.28</a:t>
                      </a:r>
                      <a:r>
                        <a:rPr lang="ja-JP" sz="2000" dirty="0" smtClean="0">
                          <a:effectLst/>
                        </a:rPr>
                        <a:t>～</a:t>
                      </a:r>
                      <a:r>
                        <a:rPr lang="en-US" altLang="ja-JP" sz="2000" dirty="0" smtClean="0">
                          <a:effectLst/>
                        </a:rPr>
                        <a:t>29</a:t>
                      </a:r>
                      <a:endParaRPr lang="ja-JP" sz="2000" dirty="0">
                        <a:effectLst/>
                        <a:latin typeface="Century"/>
                        <a:ea typeface="ＭＳ 明朝"/>
                        <a:cs typeface="Times New Roman"/>
                      </a:endParaRPr>
                    </a:p>
                  </a:txBody>
                  <a:tcPr marL="6858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rPr>
                        <a:t>63</a:t>
                      </a:r>
                      <a:r>
                        <a:rPr lang="en-US" altLang="ja-JP" sz="2800" dirty="0" smtClean="0">
                          <a:solidFill>
                            <a:srgbClr val="D0D8E8"/>
                          </a:solidFill>
                          <a:effectLst/>
                          <a:latin typeface="+mn-lt"/>
                        </a:rPr>
                        <a:t>.0</a:t>
                      </a:r>
                      <a:r>
                        <a:rPr lang="ja-JP" sz="2000" dirty="0" smtClean="0">
                          <a:effectLst/>
                          <a:latin typeface="+mn-lt"/>
                        </a:rPr>
                        <a:t>％</a:t>
                      </a:r>
                      <a:endParaRPr lang="ja-JP" sz="2000" dirty="0">
                        <a:effectLst/>
                        <a:latin typeface="+mn-lt"/>
                        <a:ea typeface="ＭＳ 明朝"/>
                        <a:cs typeface="Times New Roman"/>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ea typeface="ＭＳ 明朝"/>
                          <a:cs typeface="Times New Roman"/>
                        </a:rPr>
                        <a:t>26</a:t>
                      </a:r>
                      <a:r>
                        <a:rPr lang="en-US" altLang="ja-JP" sz="2800" dirty="0" smtClean="0">
                          <a:solidFill>
                            <a:srgbClr val="D0D8E8"/>
                          </a:solidFill>
                          <a:effectLst/>
                          <a:latin typeface="+mn-lt"/>
                        </a:rPr>
                        <a:t>.0</a:t>
                      </a:r>
                      <a:r>
                        <a:rPr lang="ja-JP" altLang="en-US" sz="20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59232">
                <a:tc>
                  <a:txBody>
                    <a:bodyPr/>
                    <a:lstStyle/>
                    <a:p>
                      <a:pPr marL="180000">
                        <a:lnSpc>
                          <a:spcPct val="115000"/>
                        </a:lnSpc>
                        <a:spcAft>
                          <a:spcPts val="0"/>
                        </a:spcAft>
                      </a:pPr>
                      <a:r>
                        <a:rPr kumimoji="1" lang="ja-JP" altLang="en-US" sz="2000" b="1" kern="1200" dirty="0" smtClean="0">
                          <a:solidFill>
                            <a:schemeClr val="lt1"/>
                          </a:solidFill>
                          <a:effectLst/>
                          <a:latin typeface="+mn-lt"/>
                          <a:ea typeface="+mn-ea"/>
                          <a:cs typeface="+mn-cs"/>
                        </a:rPr>
                        <a:t>時事通信</a:t>
                      </a:r>
                      <a:endParaRPr kumimoji="1" lang="ja-JP" sz="2000" b="1" kern="1200" dirty="0">
                        <a:solidFill>
                          <a:schemeClr val="lt1"/>
                        </a:solidFill>
                        <a:effectLst/>
                        <a:latin typeface="+mn-lt"/>
                        <a:ea typeface="+mn-ea"/>
                        <a:cs typeface="+mn-cs"/>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80000" algn="l">
                        <a:lnSpc>
                          <a:spcPct val="115000"/>
                        </a:lnSpc>
                        <a:spcAft>
                          <a:spcPts val="0"/>
                        </a:spcAft>
                      </a:pPr>
                      <a:r>
                        <a:rPr lang="en-US" altLang="ja-JP" sz="2000" dirty="0" smtClean="0">
                          <a:effectLst/>
                        </a:rPr>
                        <a:t>2017. 7.7</a:t>
                      </a:r>
                      <a:r>
                        <a:rPr lang="ja-JP" altLang="ja-JP" sz="2000" dirty="0" smtClean="0">
                          <a:effectLst/>
                        </a:rPr>
                        <a:t>～</a:t>
                      </a:r>
                      <a:r>
                        <a:rPr lang="en-US" altLang="ja-JP" sz="2000" dirty="0" smtClean="0">
                          <a:effectLst/>
                        </a:rPr>
                        <a:t>10</a:t>
                      </a:r>
                      <a:endParaRPr lang="ja-JP" altLang="ja-JP" sz="2000" dirty="0">
                        <a:effectLst/>
                        <a:latin typeface="Century"/>
                        <a:ea typeface="ＭＳ 明朝"/>
                        <a:cs typeface="Times New Roman"/>
                      </a:endParaRPr>
                    </a:p>
                  </a:txBody>
                  <a:tcPr marL="6858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mn-lt"/>
                        </a:rPr>
                        <a:t>66.8</a:t>
                      </a:r>
                      <a:r>
                        <a:rPr lang="ja-JP" sz="2000" dirty="0" smtClean="0">
                          <a:effectLst/>
                          <a:latin typeface="+mn-lt"/>
                        </a:rPr>
                        <a:t>％</a:t>
                      </a:r>
                      <a:endParaRPr lang="ja-JP" sz="2000" dirty="0">
                        <a:effectLst/>
                        <a:latin typeface="+mn-lt"/>
                        <a:ea typeface="ＭＳ 明朝"/>
                        <a:cs typeface="Times New Roman"/>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0000" algn="r">
                        <a:lnSpc>
                          <a:spcPct val="115000"/>
                        </a:lnSpc>
                        <a:spcAft>
                          <a:spcPts val="0"/>
                        </a:spcAft>
                      </a:pPr>
                      <a:r>
                        <a:rPr lang="en-US" altLang="ja-JP" sz="2800" dirty="0" smtClean="0">
                          <a:effectLst/>
                          <a:latin typeface="メイリオ" panose="020B0604030504040204" pitchFamily="50" charset="-128"/>
                          <a:ea typeface="メイリオ" panose="020B0604030504040204" pitchFamily="50" charset="-128"/>
                          <a:cs typeface="メイリオ" panose="020B0604030504040204" pitchFamily="50" charset="-128"/>
                        </a:rPr>
                        <a:t>22.8</a:t>
                      </a:r>
                      <a:r>
                        <a:rPr lang="ja-JP" altLang="en-US" sz="20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18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
        <p:nvSpPr>
          <p:cNvPr id="8" name="テキスト ボックス 7"/>
          <p:cNvSpPr txBox="1"/>
          <p:nvPr/>
        </p:nvSpPr>
        <p:spPr>
          <a:xfrm>
            <a:off x="-36512" y="404664"/>
            <a:ext cx="9145016" cy="648072"/>
          </a:xfrm>
          <a:prstGeom prst="rect">
            <a:avLst/>
          </a:prstGeom>
          <a:noFill/>
        </p:spPr>
        <p:txBody>
          <a:bodyPr wrap="square" rtlCol="0">
            <a:noAutofit/>
          </a:bodyPr>
          <a:lstStyle/>
          <a:p>
            <a:r>
              <a:rPr lang="ja-JP" altLang="en-US" sz="4800" spc="600" dirty="0">
                <a:ln>
                  <a:solidFill>
                    <a:schemeClr val="bg1"/>
                  </a:solidFill>
                </a:ln>
                <a:solidFill>
                  <a:schemeClr val="bg1"/>
                </a:solidFill>
              </a:rPr>
              <a:t>　</a:t>
            </a:r>
            <a:r>
              <a:rPr lang="ja-JP" altLang="en-US" sz="4800" spc="600" dirty="0">
                <a:ln w="9525">
                  <a:solidFill>
                    <a:schemeClr val="bg1"/>
                  </a:solidFill>
                </a:ln>
                <a:solidFill>
                  <a:schemeClr val="bg1"/>
                </a:solidFill>
              </a:rPr>
              <a:t>最近の各紙世論調査から</a:t>
            </a:r>
          </a:p>
        </p:txBody>
      </p:sp>
    </p:spTree>
    <p:extLst>
      <p:ext uri="{BB962C8B-B14F-4D97-AF65-F5344CB8AC3E}">
        <p14:creationId xmlns:p14="http://schemas.microsoft.com/office/powerpoint/2010/main" val="257613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13</a:t>
            </a:fld>
            <a:endParaRPr kumimoji="1" lang="ja-JP" altLang="en-US" dirty="0"/>
          </a:p>
        </p:txBody>
      </p:sp>
      <p:sp>
        <p:nvSpPr>
          <p:cNvPr id="3" name="正方形/長方形 2"/>
          <p:cNvSpPr/>
          <p:nvPr/>
        </p:nvSpPr>
        <p:spPr>
          <a:xfrm>
            <a:off x="-36512" y="-27384"/>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8" name="テキスト ボックス 7"/>
          <p:cNvSpPr txBox="1"/>
          <p:nvPr/>
        </p:nvSpPr>
        <p:spPr>
          <a:xfrm>
            <a:off x="-36512" y="404664"/>
            <a:ext cx="9145016" cy="648072"/>
          </a:xfrm>
          <a:prstGeom prst="rect">
            <a:avLst/>
          </a:prstGeom>
          <a:noFill/>
        </p:spPr>
        <p:txBody>
          <a:bodyPr wrap="square" rtlCol="0">
            <a:noAutofit/>
          </a:bodyPr>
          <a:lstStyle/>
          <a:p>
            <a:r>
              <a:rPr lang="ja-JP" altLang="en-US" sz="4800" spc="600" dirty="0">
                <a:ln>
                  <a:solidFill>
                    <a:schemeClr val="bg1"/>
                  </a:solidFill>
                </a:ln>
                <a:solidFill>
                  <a:schemeClr val="bg1"/>
                </a:solidFill>
              </a:rPr>
              <a:t>　時事</a:t>
            </a:r>
            <a:r>
              <a:rPr lang="ja-JP" altLang="en-US" sz="4800" spc="600" dirty="0" smtClean="0">
                <a:ln>
                  <a:solidFill>
                    <a:schemeClr val="bg1"/>
                  </a:solidFill>
                </a:ln>
                <a:solidFill>
                  <a:schemeClr val="bg1"/>
                </a:solidFill>
              </a:rPr>
              <a:t>通信世論調査は示す</a:t>
            </a:r>
            <a:endParaRPr lang="ja-JP" altLang="en-US" sz="4800" spc="600" dirty="0">
              <a:ln>
                <a:solidFill>
                  <a:schemeClr val="bg1"/>
                </a:solidFill>
              </a:ln>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076838578"/>
              </p:ext>
            </p:extLst>
          </p:nvPr>
        </p:nvGraphicFramePr>
        <p:xfrm>
          <a:off x="1068288" y="2265384"/>
          <a:ext cx="6096000" cy="4187952"/>
        </p:xfrm>
        <a:graphic>
          <a:graphicData uri="http://schemas.openxmlformats.org/drawingml/2006/table">
            <a:tbl>
              <a:tblPr bandRow="1">
                <a:tableStyleId>{2D5ABB26-0587-4C30-8999-92F81FD0307C}</a:tableStyleId>
              </a:tblPr>
              <a:tblGrid>
                <a:gridCol w="4176464"/>
                <a:gridCol w="1919536"/>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治安が悪化する</a:t>
                      </a:r>
                      <a:endParaRPr kumimoji="1" lang="ja-JP" altLang="en-US" sz="2400" dirty="0">
                        <a:solidFill>
                          <a:schemeClr val="tx1">
                            <a:lumMod val="75000"/>
                            <a:lumOff val="25000"/>
                          </a:schemeClr>
                        </a:solidFill>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68.2</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青少年に悪影響がある</a:t>
                      </a:r>
                      <a:endParaRPr kumimoji="1" lang="en-US" altLang="ja-JP"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57.5</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ギャンブル依存症が増加する</a:t>
                      </a:r>
                      <a:endParaRPr kumimoji="1" lang="ja-JP" altLang="en-US" sz="2400" dirty="0">
                        <a:solidFill>
                          <a:schemeClr val="tx1">
                            <a:lumMod val="75000"/>
                            <a:lumOff val="25000"/>
                          </a:schemeClr>
                        </a:solidFill>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55.7</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犯罪に利用される</a:t>
                      </a:r>
                      <a:endParaRPr kumimoji="1" lang="en-US" altLang="ja-JP"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39.4</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騒音や交通渋滞などの弊害がある</a:t>
                      </a:r>
                      <a:endParaRPr kumimoji="1" lang="ja-JP" altLang="en-US" sz="2400" dirty="0">
                        <a:solidFill>
                          <a:schemeClr val="tx1">
                            <a:lumMod val="75000"/>
                            <a:lumOff val="25000"/>
                          </a:schemeClr>
                        </a:solidFill>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33.4</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反社会的勢力の資金源となる</a:t>
                      </a:r>
                      <a:endParaRPr kumimoji="1" lang="ja-JP" altLang="en-US" sz="2400" dirty="0">
                        <a:solidFill>
                          <a:schemeClr val="tx1">
                            <a:lumMod val="75000"/>
                            <a:lumOff val="25000"/>
                          </a:schemeClr>
                        </a:solidFill>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32.9</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地域の活性化につながらない</a:t>
                      </a:r>
                      <a:endParaRPr kumimoji="1" lang="ja-JP" altLang="en-US" sz="2400" dirty="0">
                        <a:solidFill>
                          <a:schemeClr val="tx1">
                            <a:lumMod val="75000"/>
                            <a:lumOff val="25000"/>
                          </a:schemeClr>
                        </a:solidFill>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17.1</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bl>
          </a:graphicData>
        </a:graphic>
      </p:graphicFrame>
      <p:sp>
        <p:nvSpPr>
          <p:cNvPr id="9" name="テキスト ボックス 8"/>
          <p:cNvSpPr txBox="1"/>
          <p:nvPr/>
        </p:nvSpPr>
        <p:spPr>
          <a:xfrm>
            <a:off x="487717" y="1628800"/>
            <a:ext cx="4660347" cy="432048"/>
          </a:xfrm>
          <a:prstGeom prst="rect">
            <a:avLst/>
          </a:prstGeom>
          <a:noFill/>
        </p:spPr>
        <p:txBody>
          <a:bodyPr wrap="square" rtlCol="0">
            <a:noAutofit/>
          </a:bodyPr>
          <a:lstStyle/>
          <a:p>
            <a:r>
              <a:rPr lang="ja-JP" altLang="en-US" sz="2800" dirty="0" smtClean="0">
                <a:solidFill>
                  <a:schemeClr val="tx1">
                    <a:lumMod val="75000"/>
                    <a:lumOff val="25000"/>
                  </a:schemeClr>
                </a:solidFill>
              </a:rPr>
              <a:t>「カジノ</a:t>
            </a:r>
            <a:r>
              <a:rPr lang="ja-JP" altLang="en-US" sz="3600" dirty="0" smtClean="0">
                <a:solidFill>
                  <a:schemeClr val="accent5"/>
                </a:solidFill>
              </a:rPr>
              <a:t>反対</a:t>
            </a:r>
            <a:r>
              <a:rPr lang="ja-JP" altLang="en-US" sz="2800" dirty="0" smtClean="0">
                <a:solidFill>
                  <a:schemeClr val="tx1">
                    <a:lumMod val="75000"/>
                    <a:lumOff val="25000"/>
                  </a:schemeClr>
                </a:solidFill>
              </a:rPr>
              <a:t>」の理由</a:t>
            </a:r>
            <a:endParaRPr lang="en-US" altLang="ja-JP" sz="2800" dirty="0" smtClean="0">
              <a:solidFill>
                <a:schemeClr val="tx1">
                  <a:lumMod val="75000"/>
                  <a:lumOff val="25000"/>
                </a:schemeClr>
              </a:solidFill>
            </a:endParaRPr>
          </a:p>
          <a:p>
            <a:endParaRPr lang="en-US" altLang="ja-JP" sz="2800" dirty="0" smtClean="0">
              <a:solidFill>
                <a:schemeClr val="tx1">
                  <a:lumMod val="75000"/>
                  <a:lumOff val="25000"/>
                </a:schemeClr>
              </a:solidFill>
            </a:endParaRPr>
          </a:p>
        </p:txBody>
      </p:sp>
      <p:sp>
        <p:nvSpPr>
          <p:cNvPr id="10" name="テキスト ボックス 9"/>
          <p:cNvSpPr txBox="1"/>
          <p:nvPr/>
        </p:nvSpPr>
        <p:spPr>
          <a:xfrm>
            <a:off x="5436096" y="6525344"/>
            <a:ext cx="3472725" cy="432048"/>
          </a:xfrm>
          <a:prstGeom prst="rect">
            <a:avLst/>
          </a:prstGeom>
          <a:noFill/>
        </p:spPr>
        <p:txBody>
          <a:bodyPr wrap="square" rtlCol="0">
            <a:noAutofit/>
          </a:bodyPr>
          <a:lstStyle/>
          <a:p>
            <a:r>
              <a:rPr lang="ja-JP" altLang="en-US" dirty="0" smtClean="0">
                <a:solidFill>
                  <a:schemeClr val="tx1">
                    <a:lumMod val="75000"/>
                    <a:lumOff val="25000"/>
                  </a:schemeClr>
                </a:solidFill>
              </a:rPr>
              <a:t>出典：</a:t>
            </a:r>
            <a:r>
              <a:rPr lang="en-US" altLang="ja-JP" dirty="0" smtClean="0">
                <a:solidFill>
                  <a:schemeClr val="tx1">
                    <a:lumMod val="75000"/>
                    <a:lumOff val="25000"/>
                  </a:schemeClr>
                </a:solidFill>
              </a:rPr>
              <a:t>2017.8.8</a:t>
            </a:r>
            <a:r>
              <a:rPr lang="ja-JP" altLang="en-US" dirty="0" smtClean="0">
                <a:solidFill>
                  <a:schemeClr val="tx1">
                    <a:lumMod val="75000"/>
                    <a:lumOff val="25000"/>
                  </a:schemeClr>
                </a:solidFill>
              </a:rPr>
              <a:t>　東京新聞</a:t>
            </a:r>
            <a:endParaRPr lang="en-US" altLang="ja-JP" dirty="0" smtClean="0">
              <a:solidFill>
                <a:schemeClr val="tx1">
                  <a:lumMod val="75000"/>
                  <a:lumOff val="25000"/>
                </a:schemeClr>
              </a:solidFill>
            </a:endParaRPr>
          </a:p>
        </p:txBody>
      </p:sp>
    </p:spTree>
    <p:extLst>
      <p:ext uri="{BB962C8B-B14F-4D97-AF65-F5344CB8AC3E}">
        <p14:creationId xmlns:p14="http://schemas.microsoft.com/office/powerpoint/2010/main" val="2863655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14</a:t>
            </a:fld>
            <a:endParaRPr kumimoji="1" lang="ja-JP" altLang="en-US" dirty="0"/>
          </a:p>
        </p:txBody>
      </p:sp>
      <p:sp>
        <p:nvSpPr>
          <p:cNvPr id="3" name="正方形/長方形 2"/>
          <p:cNvSpPr/>
          <p:nvPr/>
        </p:nvSpPr>
        <p:spPr>
          <a:xfrm>
            <a:off x="-36512" y="-27384"/>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8" name="テキスト ボックス 7"/>
          <p:cNvSpPr txBox="1"/>
          <p:nvPr/>
        </p:nvSpPr>
        <p:spPr>
          <a:xfrm>
            <a:off x="-36512" y="404664"/>
            <a:ext cx="9145016" cy="648072"/>
          </a:xfrm>
          <a:prstGeom prst="rect">
            <a:avLst/>
          </a:prstGeom>
          <a:noFill/>
        </p:spPr>
        <p:txBody>
          <a:bodyPr wrap="square" rtlCol="0">
            <a:noAutofit/>
          </a:bodyPr>
          <a:lstStyle/>
          <a:p>
            <a:r>
              <a:rPr lang="ja-JP" altLang="en-US" sz="4800" spc="600" dirty="0">
                <a:ln>
                  <a:solidFill>
                    <a:schemeClr val="bg1"/>
                  </a:solidFill>
                </a:ln>
                <a:solidFill>
                  <a:schemeClr val="bg1"/>
                </a:solidFill>
              </a:rPr>
              <a:t>　時事</a:t>
            </a:r>
            <a:r>
              <a:rPr lang="ja-JP" altLang="en-US" sz="4800" spc="600" dirty="0" smtClean="0">
                <a:ln>
                  <a:solidFill>
                    <a:schemeClr val="bg1"/>
                  </a:solidFill>
                </a:ln>
                <a:solidFill>
                  <a:schemeClr val="bg1"/>
                </a:solidFill>
              </a:rPr>
              <a:t>通信世論調査は示す</a:t>
            </a:r>
            <a:endParaRPr lang="ja-JP" altLang="en-US" sz="4800" spc="600" dirty="0">
              <a:ln>
                <a:solidFill>
                  <a:schemeClr val="bg1"/>
                </a:solidFill>
              </a:ln>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1965817901"/>
              </p:ext>
            </p:extLst>
          </p:nvPr>
        </p:nvGraphicFramePr>
        <p:xfrm>
          <a:off x="1068288" y="2420888"/>
          <a:ext cx="6096000" cy="3364992"/>
        </p:xfrm>
        <a:graphic>
          <a:graphicData uri="http://schemas.openxmlformats.org/drawingml/2006/table">
            <a:tbl>
              <a:tblPr bandRow="1">
                <a:tableStyleId>{2D5ABB26-0587-4C30-8999-92F81FD0307C}</a:tableStyleId>
              </a:tblPr>
              <a:tblGrid>
                <a:gridCol w="4176464"/>
                <a:gridCol w="1919536"/>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地域の観光客が増加する</a:t>
                      </a: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55.2</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税収が増える</a:t>
                      </a:r>
                      <a:endParaRPr kumimoji="1" lang="en-US" altLang="ja-JP"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52.5</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地域の活性化につながる</a:t>
                      </a: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50.2</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雇用が創出される</a:t>
                      </a:r>
                      <a:endParaRPr kumimoji="1" lang="en-US" altLang="ja-JP"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41.8</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インフラ整備が進む</a:t>
                      </a:r>
                      <a:endParaRPr kumimoji="1" lang="ja-JP" altLang="en-US" sz="2400" dirty="0">
                        <a:solidFill>
                          <a:schemeClr val="tx1">
                            <a:lumMod val="75000"/>
                            <a:lumOff val="25000"/>
                          </a:schemeClr>
                        </a:solidFill>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19.5</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cap="none" spc="0" normalizeH="0" baseline="0" noProof="0" dirty="0" smtClean="0">
                          <a:ln>
                            <a:noFill/>
                          </a:ln>
                          <a:solidFill>
                            <a:schemeClr val="tx1">
                              <a:lumMod val="75000"/>
                              <a:lumOff val="25000"/>
                            </a:schemeClr>
                          </a:solidFill>
                          <a:effectLst/>
                          <a:uLnTx/>
                          <a:uFillTx/>
                        </a:rPr>
                        <a:t>娯楽の機会が増える</a:t>
                      </a:r>
                      <a:endParaRPr kumimoji="1" lang="ja-JP" altLang="en-US" sz="2400" dirty="0">
                        <a:solidFill>
                          <a:schemeClr val="tx1">
                            <a:lumMod val="75000"/>
                            <a:lumOff val="25000"/>
                          </a:schemeClr>
                        </a:solidFill>
                      </a:endParaRPr>
                    </a:p>
                  </a:txBody>
                  <a:tcPr/>
                </a:tc>
                <a:tc>
                  <a:txBody>
                    <a:bodyPr/>
                    <a:lstStyle/>
                    <a:p>
                      <a:pPr marL="180000" algn="r">
                        <a:lnSpc>
                          <a:spcPct val="115000"/>
                        </a:lnSpc>
                        <a:spcAft>
                          <a:spcPts val="0"/>
                        </a:spcAft>
                      </a:pPr>
                      <a:r>
                        <a:rPr lang="en-US" altLang="ja-JP" sz="3200" dirty="0" smtClean="0">
                          <a:solidFill>
                            <a:schemeClr val="tx1">
                              <a:lumMod val="75000"/>
                              <a:lumOff val="25000"/>
                            </a:schemeClr>
                          </a:solidFill>
                          <a:effectLst/>
                        </a:rPr>
                        <a:t>15.8</a:t>
                      </a:r>
                      <a:r>
                        <a:rPr lang="ja-JP" sz="2400" dirty="0" smtClean="0">
                          <a:solidFill>
                            <a:schemeClr val="tx1">
                              <a:lumMod val="75000"/>
                              <a:lumOff val="25000"/>
                            </a:schemeClr>
                          </a:solidFill>
                          <a:effectLst/>
                        </a:rPr>
                        <a:t>％</a:t>
                      </a:r>
                      <a:endParaRPr lang="ja-JP" sz="2400" dirty="0">
                        <a:solidFill>
                          <a:schemeClr val="tx1">
                            <a:lumMod val="75000"/>
                            <a:lumOff val="25000"/>
                          </a:schemeClr>
                        </a:solidFill>
                        <a:effectLst/>
                        <a:latin typeface="+mn-lt"/>
                        <a:ea typeface="ＭＳ 明朝"/>
                        <a:cs typeface="Times New Roman"/>
                      </a:endParaRPr>
                    </a:p>
                  </a:txBody>
                  <a:tcPr marL="68580" marR="180000" marT="0" marB="0" anchor="ctr"/>
                </a:tc>
              </a:tr>
            </a:tbl>
          </a:graphicData>
        </a:graphic>
      </p:graphicFrame>
      <p:sp>
        <p:nvSpPr>
          <p:cNvPr id="9" name="テキスト ボックス 8"/>
          <p:cNvSpPr txBox="1"/>
          <p:nvPr/>
        </p:nvSpPr>
        <p:spPr>
          <a:xfrm>
            <a:off x="487717" y="1628800"/>
            <a:ext cx="4372315" cy="432048"/>
          </a:xfrm>
          <a:prstGeom prst="rect">
            <a:avLst/>
          </a:prstGeom>
          <a:noFill/>
        </p:spPr>
        <p:txBody>
          <a:bodyPr wrap="square" rtlCol="0">
            <a:noAutofit/>
          </a:bodyPr>
          <a:lstStyle/>
          <a:p>
            <a:r>
              <a:rPr lang="ja-JP" altLang="en-US" sz="2800" dirty="0" smtClean="0">
                <a:solidFill>
                  <a:schemeClr val="tx1">
                    <a:lumMod val="75000"/>
                    <a:lumOff val="25000"/>
                  </a:schemeClr>
                </a:solidFill>
              </a:rPr>
              <a:t>「カジノ</a:t>
            </a:r>
            <a:r>
              <a:rPr lang="ja-JP" altLang="en-US" sz="3600" dirty="0" smtClean="0">
                <a:solidFill>
                  <a:schemeClr val="accent5"/>
                </a:solidFill>
              </a:rPr>
              <a:t>賛成</a:t>
            </a:r>
            <a:r>
              <a:rPr lang="ja-JP" altLang="en-US" sz="2800" dirty="0" smtClean="0">
                <a:solidFill>
                  <a:schemeClr val="tx1">
                    <a:lumMod val="75000"/>
                    <a:lumOff val="25000"/>
                  </a:schemeClr>
                </a:solidFill>
              </a:rPr>
              <a:t>」の理由</a:t>
            </a:r>
            <a:endParaRPr lang="en-US" altLang="ja-JP" sz="2800" dirty="0" smtClean="0">
              <a:solidFill>
                <a:schemeClr val="tx1">
                  <a:lumMod val="75000"/>
                  <a:lumOff val="25000"/>
                </a:schemeClr>
              </a:solidFill>
            </a:endParaRPr>
          </a:p>
          <a:p>
            <a:endParaRPr lang="en-US" altLang="ja-JP" sz="2800" dirty="0" smtClean="0">
              <a:solidFill>
                <a:schemeClr val="tx1">
                  <a:lumMod val="75000"/>
                  <a:lumOff val="25000"/>
                </a:schemeClr>
              </a:solidFill>
            </a:endParaRPr>
          </a:p>
        </p:txBody>
      </p:sp>
      <p:sp>
        <p:nvSpPr>
          <p:cNvPr id="10" name="テキスト ボックス 9"/>
          <p:cNvSpPr txBox="1"/>
          <p:nvPr/>
        </p:nvSpPr>
        <p:spPr>
          <a:xfrm>
            <a:off x="5436096" y="5949280"/>
            <a:ext cx="3472725" cy="432048"/>
          </a:xfrm>
          <a:prstGeom prst="rect">
            <a:avLst/>
          </a:prstGeom>
          <a:noFill/>
        </p:spPr>
        <p:txBody>
          <a:bodyPr wrap="square" rtlCol="0">
            <a:noAutofit/>
          </a:bodyPr>
          <a:lstStyle/>
          <a:p>
            <a:r>
              <a:rPr lang="ja-JP" altLang="en-US" dirty="0" smtClean="0">
                <a:solidFill>
                  <a:schemeClr val="tx1">
                    <a:lumMod val="75000"/>
                    <a:lumOff val="25000"/>
                  </a:schemeClr>
                </a:solidFill>
              </a:rPr>
              <a:t>出典：</a:t>
            </a:r>
            <a:r>
              <a:rPr lang="en-US" altLang="ja-JP" dirty="0" smtClean="0">
                <a:solidFill>
                  <a:schemeClr val="tx1">
                    <a:lumMod val="75000"/>
                    <a:lumOff val="25000"/>
                  </a:schemeClr>
                </a:solidFill>
              </a:rPr>
              <a:t>2017.8.8</a:t>
            </a:r>
            <a:r>
              <a:rPr lang="ja-JP" altLang="en-US" dirty="0" smtClean="0">
                <a:solidFill>
                  <a:schemeClr val="tx1">
                    <a:lumMod val="75000"/>
                    <a:lumOff val="25000"/>
                  </a:schemeClr>
                </a:solidFill>
              </a:rPr>
              <a:t>　東京新聞</a:t>
            </a:r>
            <a:endParaRPr lang="en-US" altLang="ja-JP" dirty="0" smtClean="0">
              <a:solidFill>
                <a:schemeClr val="tx1">
                  <a:lumMod val="75000"/>
                  <a:lumOff val="25000"/>
                </a:schemeClr>
              </a:solidFill>
            </a:endParaRPr>
          </a:p>
        </p:txBody>
      </p:sp>
    </p:spTree>
    <p:extLst>
      <p:ext uri="{BB962C8B-B14F-4D97-AF65-F5344CB8AC3E}">
        <p14:creationId xmlns:p14="http://schemas.microsoft.com/office/powerpoint/2010/main" val="1721213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15</a:t>
            </a:fld>
            <a:endParaRPr kumimoji="1" lang="ja-JP" altLang="en-US"/>
          </a:p>
        </p:txBody>
      </p:sp>
      <p:pic>
        <p:nvPicPr>
          <p:cNvPr id="1030" name="Picture 6" descr="https://www.resocasi.com/upload/report/133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48" y="104245"/>
            <a:ext cx="8148905" cy="61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0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16</a:t>
            </a:fld>
            <a:endParaRPr kumimoji="1" lang="ja-JP" altLang="en-US" dirty="0"/>
          </a:p>
        </p:txBody>
      </p:sp>
      <p:sp>
        <p:nvSpPr>
          <p:cNvPr id="9" name="正方形/長方形 8"/>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6512" y="404664"/>
            <a:ext cx="9145016" cy="648072"/>
          </a:xfrm>
          <a:prstGeom prst="rect">
            <a:avLst/>
          </a:prstGeom>
          <a:noFill/>
        </p:spPr>
        <p:txBody>
          <a:bodyPr wrap="square" rtlCol="0">
            <a:noAutofit/>
          </a:bodyPr>
          <a:lstStyle/>
          <a:p>
            <a:r>
              <a:rPr lang="ja-JP" altLang="en-US" sz="4800" spc="600" dirty="0" smtClean="0">
                <a:ln>
                  <a:solidFill>
                    <a:schemeClr val="bg1"/>
                  </a:solidFill>
                </a:ln>
                <a:solidFill>
                  <a:schemeClr val="bg1"/>
                </a:solidFill>
              </a:rPr>
              <a:t>　</a:t>
            </a:r>
            <a:r>
              <a:rPr lang="ja-JP" altLang="en-US" sz="4800" spc="2000" dirty="0">
                <a:ln>
                  <a:solidFill>
                    <a:schemeClr val="bg1"/>
                  </a:solidFill>
                </a:ln>
                <a:solidFill>
                  <a:schemeClr val="bg1"/>
                </a:solidFill>
              </a:rPr>
              <a:t>経済効果はあるか？</a:t>
            </a:r>
            <a:endParaRPr lang="en-US" altLang="ja-JP" sz="4800" spc="2000" dirty="0">
              <a:ln>
                <a:solidFill>
                  <a:schemeClr val="bg1"/>
                </a:solidFill>
              </a:ln>
              <a:solidFill>
                <a:schemeClr val="bg1"/>
              </a:solidFill>
            </a:endParaRPr>
          </a:p>
        </p:txBody>
      </p:sp>
      <p:sp>
        <p:nvSpPr>
          <p:cNvPr id="12" name="テキスト ボックス 11"/>
          <p:cNvSpPr txBox="1"/>
          <p:nvPr/>
        </p:nvSpPr>
        <p:spPr>
          <a:xfrm>
            <a:off x="611560" y="1628800"/>
            <a:ext cx="8352928" cy="432048"/>
          </a:xfrm>
          <a:prstGeom prst="rect">
            <a:avLst/>
          </a:prstGeom>
          <a:noFill/>
        </p:spPr>
        <p:txBody>
          <a:bodyPr wrap="square" rtlCol="0">
            <a:noAutofit/>
          </a:bodyPr>
          <a:lstStyle/>
          <a:p>
            <a:r>
              <a:rPr lang="ja-JP" altLang="en-US" sz="2000" dirty="0" smtClean="0">
                <a:solidFill>
                  <a:schemeClr val="tx1">
                    <a:lumMod val="75000"/>
                    <a:lumOff val="25000"/>
                  </a:schemeClr>
                </a:solidFill>
              </a:rPr>
              <a:t>メルボルン（オーストラリア　人口３８５万人）のクラウンＩＲの場合</a:t>
            </a:r>
            <a:endParaRPr lang="en-US" altLang="ja-JP" sz="2000" dirty="0" smtClean="0">
              <a:solidFill>
                <a:schemeClr val="tx1">
                  <a:lumMod val="75000"/>
                  <a:lumOff val="25000"/>
                </a:schemeClr>
              </a:solidFill>
            </a:endParaRPr>
          </a:p>
        </p:txBody>
      </p:sp>
      <p:grpSp>
        <p:nvGrpSpPr>
          <p:cNvPr id="7" name="グループ化 6"/>
          <p:cNvGrpSpPr/>
          <p:nvPr/>
        </p:nvGrpSpPr>
        <p:grpSpPr>
          <a:xfrm>
            <a:off x="755576" y="2276872"/>
            <a:ext cx="8136904" cy="4176464"/>
            <a:chOff x="755576" y="2132856"/>
            <a:chExt cx="8136904" cy="4176464"/>
          </a:xfrm>
        </p:grpSpPr>
        <p:sp>
          <p:nvSpPr>
            <p:cNvPr id="4" name="テキスト ボックス 3"/>
            <p:cNvSpPr txBox="1"/>
            <p:nvPr/>
          </p:nvSpPr>
          <p:spPr>
            <a:xfrm>
              <a:off x="755576" y="2132856"/>
              <a:ext cx="8136904" cy="4176464"/>
            </a:xfrm>
            <a:prstGeom prst="rect">
              <a:avLst/>
            </a:prstGeom>
            <a:noFill/>
          </p:spPr>
          <p:txBody>
            <a:bodyPr wrap="square" rtlCol="0">
              <a:noAutofit/>
            </a:bodyPr>
            <a:lstStyle/>
            <a:p>
              <a:pPr>
                <a:spcBef>
                  <a:spcPts val="600"/>
                </a:spcBef>
              </a:pPr>
              <a:r>
                <a:rPr lang="ja-JP" altLang="en-US" sz="2000" dirty="0" smtClean="0">
                  <a:solidFill>
                    <a:schemeClr val="tx1">
                      <a:lumMod val="75000"/>
                      <a:lumOff val="25000"/>
                    </a:schemeClr>
                  </a:solidFill>
                </a:rPr>
                <a:t>①来場者　　　　</a:t>
              </a:r>
              <a:r>
                <a:rPr lang="ja-JP" altLang="en-US" sz="2600" dirty="0" smtClean="0">
                  <a:solidFill>
                    <a:schemeClr val="tx1">
                      <a:lumMod val="75000"/>
                      <a:lumOff val="25000"/>
                    </a:schemeClr>
                  </a:solidFill>
                </a:rPr>
                <a:t>２</a:t>
              </a:r>
              <a:r>
                <a:rPr lang="en-US" altLang="ja-JP" sz="2600" dirty="0" smtClean="0">
                  <a:solidFill>
                    <a:schemeClr val="tx1">
                      <a:lumMod val="75000"/>
                      <a:lumOff val="25000"/>
                    </a:schemeClr>
                  </a:solidFill>
                </a:rPr>
                <a:t>,</a:t>
              </a:r>
              <a:r>
                <a:rPr lang="ja-JP" altLang="en-US" sz="2600" dirty="0" smtClean="0">
                  <a:solidFill>
                    <a:schemeClr val="tx1">
                      <a:lumMod val="75000"/>
                      <a:lumOff val="25000"/>
                    </a:schemeClr>
                  </a:solidFill>
                </a:rPr>
                <a:t>１００</a:t>
              </a:r>
              <a:r>
                <a:rPr lang="ja-JP" altLang="en-US" sz="2000" dirty="0" smtClean="0">
                  <a:solidFill>
                    <a:schemeClr val="tx1">
                      <a:lumMod val="75000"/>
                      <a:lumOff val="25000"/>
                    </a:schemeClr>
                  </a:solidFill>
                </a:rPr>
                <a:t>万人　　６０％は移動時間１時間以内</a:t>
              </a:r>
              <a:endParaRPr lang="en-US" altLang="ja-JP" sz="2000" dirty="0" smtClean="0">
                <a:solidFill>
                  <a:schemeClr val="tx1">
                    <a:lumMod val="75000"/>
                    <a:lumOff val="25000"/>
                  </a:schemeClr>
                </a:solidFill>
              </a:endParaRPr>
            </a:p>
            <a:p>
              <a:pPr>
                <a:spcBef>
                  <a:spcPts val="600"/>
                </a:spcBef>
              </a:pPr>
              <a:endParaRPr lang="en-US" altLang="ja-JP" sz="2000" dirty="0" smtClean="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②カジノ売上　　</a:t>
              </a:r>
              <a:r>
                <a:rPr lang="ja-JP" altLang="en-US" sz="2600" dirty="0" smtClean="0">
                  <a:solidFill>
                    <a:schemeClr val="tx1">
                      <a:lumMod val="75000"/>
                      <a:lumOff val="25000"/>
                    </a:schemeClr>
                  </a:solidFill>
                </a:rPr>
                <a:t>１</a:t>
              </a:r>
              <a:r>
                <a:rPr lang="en-US" altLang="ja-JP" sz="2600" dirty="0" smtClean="0">
                  <a:solidFill>
                    <a:schemeClr val="tx1">
                      <a:lumMod val="75000"/>
                      <a:lumOff val="25000"/>
                    </a:schemeClr>
                  </a:solidFill>
                </a:rPr>
                <a:t>,</a:t>
              </a:r>
              <a:r>
                <a:rPr lang="ja-JP" altLang="en-US" sz="2600" dirty="0" smtClean="0">
                  <a:solidFill>
                    <a:schemeClr val="tx1">
                      <a:lumMod val="75000"/>
                      <a:lumOff val="25000"/>
                    </a:schemeClr>
                  </a:solidFill>
                </a:rPr>
                <a:t>４００</a:t>
              </a:r>
              <a:r>
                <a:rPr lang="ja-JP" altLang="en-US" sz="2000" dirty="0" smtClean="0">
                  <a:solidFill>
                    <a:schemeClr val="tx1">
                      <a:lumMod val="75000"/>
                      <a:lumOff val="25000"/>
                    </a:schemeClr>
                  </a:solidFill>
                </a:rPr>
                <a:t>億円</a:t>
              </a:r>
              <a:endParaRPr lang="en-US" altLang="ja-JP" sz="2000" dirty="0" smtClean="0">
                <a:solidFill>
                  <a:schemeClr val="tx1">
                    <a:lumMod val="75000"/>
                    <a:lumOff val="25000"/>
                  </a:schemeClr>
                </a:solidFill>
              </a:endParaRPr>
            </a:p>
            <a:p>
              <a:pPr>
                <a:spcBef>
                  <a:spcPts val="600"/>
                </a:spcBef>
              </a:pPr>
              <a:endParaRPr lang="en-US" altLang="ja-JP" sz="2000" dirty="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③会議施設のイベントは</a:t>
              </a:r>
              <a:r>
                <a:rPr lang="ja-JP" altLang="en-US" sz="2600" dirty="0" smtClean="0">
                  <a:solidFill>
                    <a:schemeClr val="tx1">
                      <a:lumMod val="75000"/>
                      <a:lumOff val="25000"/>
                    </a:schemeClr>
                  </a:solidFill>
                </a:rPr>
                <a:t>２０９</a:t>
              </a:r>
              <a:r>
                <a:rPr lang="ja-JP" altLang="en-US" sz="2000" dirty="0" smtClean="0">
                  <a:solidFill>
                    <a:schemeClr val="tx1">
                      <a:lumMod val="75000"/>
                      <a:lumOff val="25000"/>
                    </a:schemeClr>
                  </a:solidFill>
                </a:rPr>
                <a:t>回</a:t>
              </a:r>
              <a:endParaRPr lang="en-US" altLang="ja-JP" sz="2000" dirty="0" smtClean="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　来場者は</a:t>
              </a:r>
              <a:r>
                <a:rPr lang="ja-JP" altLang="en-US" sz="2600" dirty="0" smtClean="0">
                  <a:solidFill>
                    <a:schemeClr val="tx1">
                      <a:lumMod val="75000"/>
                      <a:lumOff val="25000"/>
                    </a:schemeClr>
                  </a:solidFill>
                </a:rPr>
                <a:t>７２</a:t>
              </a:r>
              <a:r>
                <a:rPr lang="en-US" altLang="ja-JP" sz="2600" dirty="0" smtClean="0">
                  <a:solidFill>
                    <a:schemeClr val="tx1">
                      <a:lumMod val="75000"/>
                      <a:lumOff val="25000"/>
                    </a:schemeClr>
                  </a:solidFill>
                </a:rPr>
                <a:t>,</a:t>
              </a:r>
              <a:r>
                <a:rPr lang="ja-JP" altLang="en-US" sz="2600" dirty="0" smtClean="0">
                  <a:solidFill>
                    <a:schemeClr val="tx1">
                      <a:lumMod val="75000"/>
                      <a:lumOff val="25000"/>
                    </a:schemeClr>
                  </a:solidFill>
                </a:rPr>
                <a:t>２６８</a:t>
              </a:r>
              <a:r>
                <a:rPr lang="ja-JP" altLang="en-US" sz="2000" dirty="0" smtClean="0">
                  <a:solidFill>
                    <a:schemeClr val="tx1">
                      <a:lumMod val="75000"/>
                      <a:lumOff val="25000"/>
                    </a:schemeClr>
                  </a:solidFill>
                </a:rPr>
                <a:t>人（</a:t>
              </a:r>
              <a:r>
                <a:rPr lang="ja-JP" altLang="en-US" sz="2600" dirty="0" smtClean="0">
                  <a:solidFill>
                    <a:schemeClr val="tx1">
                      <a:lumMod val="75000"/>
                      <a:lumOff val="25000"/>
                    </a:schemeClr>
                  </a:solidFill>
                </a:rPr>
                <a:t>３４５</a:t>
              </a:r>
              <a:r>
                <a:rPr lang="ja-JP" altLang="en-US" sz="2000" dirty="0" smtClean="0">
                  <a:solidFill>
                    <a:schemeClr val="tx1">
                      <a:lumMod val="75000"/>
                      <a:lumOff val="25000"/>
                    </a:schemeClr>
                  </a:solidFill>
                </a:rPr>
                <a:t>人</a:t>
              </a:r>
              <a:r>
                <a:rPr lang="en-US" altLang="ja-JP" sz="2000" dirty="0" smtClean="0">
                  <a:solidFill>
                    <a:schemeClr val="tx1">
                      <a:lumMod val="75000"/>
                      <a:lumOff val="25000"/>
                    </a:schemeClr>
                  </a:solidFill>
                </a:rPr>
                <a:t>/</a:t>
              </a:r>
              <a:r>
                <a:rPr lang="ja-JP" altLang="en-US" sz="2000" dirty="0" smtClean="0">
                  <a:solidFill>
                    <a:schemeClr val="tx1">
                      <a:lumMod val="75000"/>
                      <a:lumOff val="25000"/>
                    </a:schemeClr>
                  </a:solidFill>
                </a:rPr>
                <a:t>回）</a:t>
              </a:r>
              <a:endParaRPr lang="en-US" altLang="ja-JP" sz="2000" dirty="0" smtClean="0">
                <a:solidFill>
                  <a:schemeClr val="tx1">
                    <a:lumMod val="75000"/>
                    <a:lumOff val="25000"/>
                  </a:schemeClr>
                </a:solidFill>
              </a:endParaRPr>
            </a:p>
            <a:p>
              <a:pPr>
                <a:spcBef>
                  <a:spcPts val="600"/>
                </a:spcBef>
              </a:pPr>
              <a:endParaRPr lang="en-US" altLang="ja-JP" sz="2000" dirty="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④ホテル（１６００室）の稼働率は</a:t>
              </a:r>
              <a:r>
                <a:rPr lang="ja-JP" altLang="en-US" sz="2600" dirty="0" smtClean="0">
                  <a:solidFill>
                    <a:schemeClr val="tx1">
                      <a:lumMod val="75000"/>
                      <a:lumOff val="25000"/>
                    </a:schemeClr>
                  </a:solidFill>
                </a:rPr>
                <a:t>２６</a:t>
              </a:r>
              <a:r>
                <a:rPr lang="ja-JP" altLang="en-US" sz="2000" dirty="0" smtClean="0">
                  <a:solidFill>
                    <a:schemeClr val="tx1">
                      <a:lumMod val="75000"/>
                      <a:lumOff val="25000"/>
                    </a:schemeClr>
                  </a:solidFill>
                </a:rPr>
                <a:t>％</a:t>
              </a:r>
              <a:endParaRPr lang="en-US" altLang="ja-JP" sz="2000" dirty="0" smtClean="0">
                <a:solidFill>
                  <a:schemeClr val="tx1">
                    <a:lumMod val="75000"/>
                    <a:lumOff val="25000"/>
                  </a:schemeClr>
                </a:solidFill>
              </a:endParaRPr>
            </a:p>
            <a:p>
              <a:pPr>
                <a:spcBef>
                  <a:spcPts val="600"/>
                </a:spcBef>
              </a:pPr>
              <a:endParaRPr lang="en-US" altLang="ja-JP" sz="2000" dirty="0" smtClean="0">
                <a:solidFill>
                  <a:schemeClr val="tx1">
                    <a:lumMod val="75000"/>
                    <a:lumOff val="25000"/>
                  </a:schemeClr>
                </a:solidFill>
              </a:endParaRPr>
            </a:p>
            <a:p>
              <a:pPr algn="r">
                <a:spcBef>
                  <a:spcPts val="600"/>
                </a:spcBef>
              </a:pPr>
              <a:r>
                <a:rPr lang="ja-JP" altLang="en-US" sz="2000" dirty="0" smtClean="0">
                  <a:solidFill>
                    <a:schemeClr val="tx1">
                      <a:lumMod val="75000"/>
                      <a:lumOff val="25000"/>
                    </a:schemeClr>
                  </a:solidFill>
                </a:rPr>
                <a:t>出典：横浜商工会議所報告（</a:t>
              </a:r>
              <a:r>
                <a:rPr lang="en-US" altLang="ja-JP" sz="2000" dirty="0" smtClean="0">
                  <a:solidFill>
                    <a:schemeClr val="tx1">
                      <a:lumMod val="75000"/>
                      <a:lumOff val="25000"/>
                    </a:schemeClr>
                  </a:solidFill>
                </a:rPr>
                <a:t>2016.11</a:t>
              </a:r>
              <a:r>
                <a:rPr lang="ja-JP" altLang="en-US" sz="2000" dirty="0" smtClean="0">
                  <a:solidFill>
                    <a:schemeClr val="tx1">
                      <a:lumMod val="75000"/>
                      <a:lumOff val="25000"/>
                    </a:schemeClr>
                  </a:solidFill>
                </a:rPr>
                <a:t>）</a:t>
              </a:r>
              <a:endParaRPr lang="en-US" altLang="ja-JP" sz="2000" dirty="0" smtClean="0">
                <a:solidFill>
                  <a:schemeClr val="tx1">
                    <a:lumMod val="75000"/>
                    <a:lumOff val="25000"/>
                  </a:schemeClr>
                </a:solidFill>
              </a:endParaRPr>
            </a:p>
          </p:txBody>
        </p:sp>
        <p:cxnSp>
          <p:nvCxnSpPr>
            <p:cNvPr id="5" name="直線矢印コネクタ 4"/>
            <p:cNvCxnSpPr/>
            <p:nvPr/>
          </p:nvCxnSpPr>
          <p:spPr>
            <a:xfrm flipH="1">
              <a:off x="4788024" y="2348880"/>
              <a:ext cx="504000" cy="0"/>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0785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17</a:t>
            </a:fld>
            <a:endParaRPr kumimoji="1" lang="ja-JP" altLang="en-US"/>
          </a:p>
        </p:txBody>
      </p:sp>
      <p:pic>
        <p:nvPicPr>
          <p:cNvPr id="2050" name="Picture 2" descr="http://m.high1.com/images/common/pic_ca_img0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476672"/>
            <a:ext cx="8248650" cy="530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93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18</a:t>
            </a:fld>
            <a:endParaRPr kumimoji="1" lang="ja-JP" altLang="en-US"/>
          </a:p>
        </p:txBody>
      </p:sp>
      <p:sp>
        <p:nvSpPr>
          <p:cNvPr id="4" name="正方形/長方形 3"/>
          <p:cNvSpPr/>
          <p:nvPr/>
        </p:nvSpPr>
        <p:spPr>
          <a:xfrm>
            <a:off x="-36512" y="-27384"/>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p:cNvSpPr txBox="1"/>
          <p:nvPr/>
        </p:nvSpPr>
        <p:spPr>
          <a:xfrm>
            <a:off x="463712" y="1916832"/>
            <a:ext cx="8424936" cy="3528392"/>
          </a:xfrm>
          <a:prstGeom prst="rect">
            <a:avLst/>
          </a:prstGeom>
          <a:noFill/>
        </p:spPr>
        <p:txBody>
          <a:bodyPr wrap="square" rtlCol="0">
            <a:noAutofit/>
          </a:bodyPr>
          <a:lstStyle/>
          <a:p>
            <a:pPr>
              <a:lnSpc>
                <a:spcPts val="4000"/>
              </a:lnSpc>
              <a:spcAft>
                <a:spcPts val="2400"/>
              </a:spcAft>
            </a:pPr>
            <a:r>
              <a:rPr lang="ja-JP" altLang="en-US" sz="2800" dirty="0" smtClean="0">
                <a:solidFill>
                  <a:schemeClr val="tx1">
                    <a:lumMod val="75000"/>
                    <a:lumOff val="25000"/>
                  </a:schemeClr>
                </a:solidFill>
              </a:rPr>
              <a:t>　・人口</a:t>
            </a:r>
            <a:r>
              <a:rPr lang="ja-JP" altLang="en-US" sz="2800" dirty="0">
                <a:solidFill>
                  <a:schemeClr val="tx1">
                    <a:lumMod val="75000"/>
                    <a:lumOff val="25000"/>
                  </a:schemeClr>
                </a:solidFill>
              </a:rPr>
              <a:t>は</a:t>
            </a:r>
            <a:r>
              <a:rPr lang="en-US" altLang="ja-JP" sz="2800" dirty="0">
                <a:solidFill>
                  <a:schemeClr val="tx1">
                    <a:lumMod val="75000"/>
                    <a:lumOff val="25000"/>
                  </a:schemeClr>
                </a:solidFill>
              </a:rPr>
              <a:t>15</a:t>
            </a:r>
            <a:r>
              <a:rPr lang="ja-JP" altLang="en-US" sz="2800" dirty="0">
                <a:solidFill>
                  <a:schemeClr val="tx1">
                    <a:lumMod val="75000"/>
                    <a:lumOff val="25000"/>
                  </a:schemeClr>
                </a:solidFill>
              </a:rPr>
              <a:t>年間に激減　</a:t>
            </a:r>
            <a:r>
              <a:rPr lang="en-US" altLang="ja-JP" sz="2800" dirty="0">
                <a:solidFill>
                  <a:schemeClr val="tx1">
                    <a:lumMod val="75000"/>
                    <a:lumOff val="25000"/>
                  </a:schemeClr>
                </a:solidFill>
              </a:rPr>
              <a:t>25,000</a:t>
            </a:r>
            <a:r>
              <a:rPr lang="ja-JP" altLang="en-US" sz="2800" dirty="0">
                <a:solidFill>
                  <a:schemeClr val="tx1">
                    <a:lumMod val="75000"/>
                    <a:lumOff val="25000"/>
                  </a:schemeClr>
                </a:solidFill>
              </a:rPr>
              <a:t>人→</a:t>
            </a:r>
            <a:r>
              <a:rPr lang="en-US" altLang="ja-JP" sz="2800" dirty="0">
                <a:solidFill>
                  <a:schemeClr val="tx1">
                    <a:lumMod val="75000"/>
                    <a:lumOff val="25000"/>
                  </a:schemeClr>
                </a:solidFill>
              </a:rPr>
              <a:t>15,000</a:t>
            </a:r>
            <a:r>
              <a:rPr lang="ja-JP" altLang="en-US" sz="2800" dirty="0">
                <a:solidFill>
                  <a:schemeClr val="tx1">
                    <a:lumMod val="75000"/>
                    <a:lumOff val="25000"/>
                  </a:schemeClr>
                </a:solidFill>
              </a:rPr>
              <a:t>人</a:t>
            </a:r>
            <a:endParaRPr lang="en-US" altLang="ja-JP" sz="2800" dirty="0">
              <a:solidFill>
                <a:schemeClr val="tx1">
                  <a:lumMod val="75000"/>
                  <a:lumOff val="25000"/>
                </a:schemeClr>
              </a:solidFill>
            </a:endParaRPr>
          </a:p>
          <a:p>
            <a:pPr>
              <a:lnSpc>
                <a:spcPts val="4000"/>
              </a:lnSpc>
              <a:spcAft>
                <a:spcPts val="2400"/>
              </a:spcAft>
            </a:pPr>
            <a:r>
              <a:rPr lang="ja-JP" altLang="en-US" sz="2800" dirty="0" smtClean="0">
                <a:solidFill>
                  <a:schemeClr val="tx1">
                    <a:lumMod val="75000"/>
                    <a:lumOff val="25000"/>
                  </a:schemeClr>
                </a:solidFill>
              </a:rPr>
              <a:t>　・子育て</a:t>
            </a:r>
            <a:r>
              <a:rPr lang="ja-JP" altLang="en-US" sz="2800" dirty="0">
                <a:solidFill>
                  <a:schemeClr val="tx1">
                    <a:lumMod val="75000"/>
                    <a:lumOff val="25000"/>
                  </a:schemeClr>
                </a:solidFill>
              </a:rPr>
              <a:t>世代は逃げだし</a:t>
            </a:r>
            <a:r>
              <a:rPr lang="ja-JP" altLang="en-US" sz="2800" dirty="0" smtClean="0">
                <a:solidFill>
                  <a:schemeClr val="tx1">
                    <a:lumMod val="75000"/>
                    <a:lumOff val="25000"/>
                  </a:schemeClr>
                </a:solidFill>
              </a:rPr>
              <a:t>、質屋</a:t>
            </a:r>
            <a:r>
              <a:rPr lang="ja-JP" altLang="en-US" sz="2800" dirty="0">
                <a:solidFill>
                  <a:schemeClr val="tx1">
                    <a:lumMod val="75000"/>
                    <a:lumOff val="25000"/>
                  </a:schemeClr>
                </a:solidFill>
              </a:rPr>
              <a:t>、飲み屋</a:t>
            </a:r>
            <a:r>
              <a:rPr lang="ja-JP" altLang="en-US" sz="2800" dirty="0" smtClean="0">
                <a:solidFill>
                  <a:schemeClr val="tx1">
                    <a:lumMod val="75000"/>
                    <a:lumOff val="25000"/>
                  </a:schemeClr>
                </a:solidFill>
              </a:rPr>
              <a:t>、</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dirty="0" smtClean="0">
                <a:solidFill>
                  <a:schemeClr val="tx1">
                    <a:lumMod val="75000"/>
                    <a:lumOff val="25000"/>
                  </a:schemeClr>
                </a:solidFill>
              </a:rPr>
              <a:t>　　ファッションヘルス</a:t>
            </a:r>
            <a:r>
              <a:rPr lang="ja-JP" altLang="en-US" sz="2800" dirty="0">
                <a:solidFill>
                  <a:schemeClr val="tx1">
                    <a:lumMod val="75000"/>
                    <a:lumOff val="25000"/>
                  </a:schemeClr>
                </a:solidFill>
              </a:rPr>
              <a:t>が</a:t>
            </a:r>
            <a:r>
              <a:rPr lang="ja-JP" altLang="en-US" sz="2800" dirty="0" smtClean="0">
                <a:solidFill>
                  <a:schemeClr val="tx1">
                    <a:lumMod val="75000"/>
                    <a:lumOff val="25000"/>
                  </a:schemeClr>
                </a:solidFill>
              </a:rPr>
              <a:t>増えた</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dirty="0" smtClean="0">
                <a:solidFill>
                  <a:schemeClr val="tx1">
                    <a:lumMod val="75000"/>
                    <a:lumOff val="25000"/>
                  </a:schemeClr>
                </a:solidFill>
              </a:rPr>
              <a:t>　　　　　　　　　　　　　　</a:t>
            </a:r>
            <a:r>
              <a:rPr lang="en-US" altLang="ja-JP" sz="2400" dirty="0" smtClean="0">
                <a:solidFill>
                  <a:schemeClr val="tx1">
                    <a:lumMod val="75000"/>
                    <a:lumOff val="25000"/>
                  </a:schemeClr>
                </a:solidFill>
              </a:rPr>
              <a:t>(</a:t>
            </a:r>
            <a:r>
              <a:rPr lang="en-US" altLang="ja-JP" sz="2400" dirty="0">
                <a:solidFill>
                  <a:schemeClr val="tx1">
                    <a:lumMod val="75000"/>
                    <a:lumOff val="25000"/>
                  </a:schemeClr>
                </a:solidFill>
              </a:rPr>
              <a:t>2014.3.14</a:t>
            </a:r>
            <a:r>
              <a:rPr lang="ja-JP" altLang="en-US" sz="2400" dirty="0">
                <a:solidFill>
                  <a:schemeClr val="tx1">
                    <a:lumMod val="75000"/>
                    <a:lumOff val="25000"/>
                  </a:schemeClr>
                </a:solidFill>
              </a:rPr>
              <a:t>　朝日</a:t>
            </a:r>
            <a:r>
              <a:rPr lang="en-US" altLang="ja-JP" sz="2400" dirty="0">
                <a:solidFill>
                  <a:schemeClr val="tx1">
                    <a:lumMod val="75000"/>
                    <a:lumOff val="25000"/>
                  </a:schemeClr>
                </a:solidFill>
              </a:rPr>
              <a:t>)</a:t>
            </a:r>
          </a:p>
          <a:p>
            <a:pPr>
              <a:lnSpc>
                <a:spcPts val="4000"/>
              </a:lnSpc>
              <a:spcAft>
                <a:spcPts val="2400"/>
              </a:spcAft>
            </a:pPr>
            <a:r>
              <a:rPr lang="ja-JP" altLang="en-US" sz="2800" dirty="0" smtClean="0">
                <a:solidFill>
                  <a:schemeClr val="tx1">
                    <a:lumMod val="75000"/>
                    <a:lumOff val="25000"/>
                  </a:schemeClr>
                </a:solidFill>
              </a:rPr>
              <a:t>　・カジノホームレス</a:t>
            </a:r>
            <a:r>
              <a:rPr lang="ja-JP" altLang="en-US" sz="2800" dirty="0">
                <a:solidFill>
                  <a:schemeClr val="tx1">
                    <a:lumMod val="75000"/>
                    <a:lumOff val="25000"/>
                  </a:schemeClr>
                </a:solidFill>
              </a:rPr>
              <a:t>が約</a:t>
            </a:r>
            <a:r>
              <a:rPr lang="en-US" altLang="ja-JP" sz="2800" dirty="0">
                <a:solidFill>
                  <a:schemeClr val="tx1">
                    <a:lumMod val="75000"/>
                    <a:lumOff val="25000"/>
                  </a:schemeClr>
                </a:solidFill>
              </a:rPr>
              <a:t>800</a:t>
            </a:r>
            <a:r>
              <a:rPr lang="ja-JP" altLang="en-US" sz="2800" dirty="0" smtClean="0">
                <a:solidFill>
                  <a:schemeClr val="tx1">
                    <a:lumMod val="75000"/>
                    <a:lumOff val="25000"/>
                  </a:schemeClr>
                </a:solidFill>
              </a:rPr>
              <a:t>人いる</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dirty="0" smtClean="0">
                <a:solidFill>
                  <a:schemeClr val="tx1">
                    <a:lumMod val="75000"/>
                    <a:lumOff val="25000"/>
                  </a:schemeClr>
                </a:solidFill>
              </a:rPr>
              <a:t>　　　　　　　　　　　　　　</a:t>
            </a:r>
            <a:r>
              <a:rPr lang="en-US" altLang="ja-JP" sz="2400" dirty="0" smtClean="0">
                <a:solidFill>
                  <a:schemeClr val="tx1">
                    <a:lumMod val="75000"/>
                    <a:lumOff val="25000"/>
                  </a:schemeClr>
                </a:solidFill>
              </a:rPr>
              <a:t>(</a:t>
            </a:r>
            <a:r>
              <a:rPr lang="en-US" altLang="ja-JP" sz="2400" dirty="0">
                <a:solidFill>
                  <a:schemeClr val="tx1">
                    <a:lumMod val="75000"/>
                    <a:lumOff val="25000"/>
                  </a:schemeClr>
                </a:solidFill>
              </a:rPr>
              <a:t>2014.10.18</a:t>
            </a:r>
            <a:r>
              <a:rPr lang="ja-JP" altLang="en-US" sz="2400" dirty="0">
                <a:solidFill>
                  <a:schemeClr val="tx1">
                    <a:lumMod val="75000"/>
                    <a:lumOff val="25000"/>
                  </a:schemeClr>
                </a:solidFill>
              </a:rPr>
              <a:t>　朝日</a:t>
            </a:r>
            <a:r>
              <a:rPr lang="en-US" altLang="ja-JP" sz="2400" dirty="0">
                <a:solidFill>
                  <a:schemeClr val="tx1">
                    <a:lumMod val="75000"/>
                    <a:lumOff val="25000"/>
                  </a:schemeClr>
                </a:solidFill>
              </a:rPr>
              <a:t>)</a:t>
            </a:r>
            <a:endParaRPr lang="ja-JP" altLang="en-US" sz="2400" dirty="0">
              <a:solidFill>
                <a:schemeClr val="tx1">
                  <a:lumMod val="75000"/>
                  <a:lumOff val="25000"/>
                </a:schemeClr>
              </a:solidFill>
            </a:endParaRPr>
          </a:p>
          <a:p>
            <a:pPr>
              <a:lnSpc>
                <a:spcPts val="4000"/>
              </a:lnSpc>
              <a:spcAft>
                <a:spcPts val="2400"/>
              </a:spcAft>
            </a:pPr>
            <a:endParaRPr lang="en-US" altLang="ja-JP" sz="2800" dirty="0">
              <a:solidFill>
                <a:schemeClr val="accent5"/>
              </a:solidFill>
            </a:endParaRPr>
          </a:p>
          <a:p>
            <a:pPr>
              <a:lnSpc>
                <a:spcPts val="4000"/>
              </a:lnSpc>
              <a:spcAft>
                <a:spcPts val="2400"/>
              </a:spcAft>
            </a:pPr>
            <a:endParaRPr lang="ja-JP" altLang="en-US" sz="2800" dirty="0">
              <a:solidFill>
                <a:schemeClr val="tx1">
                  <a:lumMod val="75000"/>
                  <a:lumOff val="25000"/>
                </a:schemeClr>
              </a:solidFill>
            </a:endParaRPr>
          </a:p>
        </p:txBody>
      </p:sp>
      <p:sp>
        <p:nvSpPr>
          <p:cNvPr id="10" name="テキスト ボックス 9"/>
          <p:cNvSpPr txBox="1"/>
          <p:nvPr/>
        </p:nvSpPr>
        <p:spPr>
          <a:xfrm>
            <a:off x="-36512" y="188640"/>
            <a:ext cx="9145016" cy="864096"/>
          </a:xfrm>
          <a:prstGeom prst="rect">
            <a:avLst/>
          </a:prstGeom>
          <a:noFill/>
        </p:spPr>
        <p:txBody>
          <a:bodyPr wrap="square" rtlCol="0">
            <a:noAutofit/>
          </a:bodyPr>
          <a:lstStyle/>
          <a:p>
            <a:r>
              <a:rPr lang="ja-JP" altLang="en-US" sz="3200" spc="600" dirty="0">
                <a:ln>
                  <a:solidFill>
                    <a:schemeClr val="bg1"/>
                  </a:solidFill>
                </a:ln>
                <a:solidFill>
                  <a:schemeClr val="bg1"/>
                </a:solidFill>
              </a:rPr>
              <a:t>　江原ランド</a:t>
            </a:r>
            <a:r>
              <a:rPr lang="en-US" altLang="ja-JP" sz="3200" spc="600" dirty="0">
                <a:ln>
                  <a:solidFill>
                    <a:schemeClr val="bg1"/>
                  </a:solidFill>
                </a:ln>
                <a:solidFill>
                  <a:schemeClr val="bg1"/>
                </a:solidFill>
              </a:rPr>
              <a:t>(</a:t>
            </a:r>
            <a:r>
              <a:rPr lang="ja-JP" altLang="en-US" sz="3200" spc="600" dirty="0">
                <a:ln>
                  <a:solidFill>
                    <a:schemeClr val="bg1"/>
                  </a:solidFill>
                </a:ln>
                <a:solidFill>
                  <a:schemeClr val="bg1"/>
                </a:solidFill>
              </a:rPr>
              <a:t>韓国 </a:t>
            </a:r>
            <a:r>
              <a:rPr lang="en-US" altLang="ja-JP" sz="3200" spc="600" dirty="0">
                <a:ln>
                  <a:solidFill>
                    <a:schemeClr val="bg1"/>
                  </a:solidFill>
                </a:ln>
                <a:solidFill>
                  <a:schemeClr val="bg1"/>
                </a:solidFill>
              </a:rPr>
              <a:t>2000</a:t>
            </a:r>
            <a:r>
              <a:rPr lang="ja-JP" altLang="en-US" sz="3200" spc="600" dirty="0">
                <a:ln>
                  <a:solidFill>
                    <a:schemeClr val="bg1"/>
                  </a:solidFill>
                </a:ln>
                <a:solidFill>
                  <a:schemeClr val="bg1"/>
                </a:solidFill>
              </a:rPr>
              <a:t>年オープン</a:t>
            </a:r>
            <a:r>
              <a:rPr lang="en-US" altLang="ja-JP" sz="3200" spc="600" dirty="0">
                <a:ln>
                  <a:solidFill>
                    <a:schemeClr val="bg1"/>
                  </a:solidFill>
                </a:ln>
                <a:solidFill>
                  <a:schemeClr val="bg1"/>
                </a:solidFill>
              </a:rPr>
              <a:t>)</a:t>
            </a:r>
            <a:r>
              <a:rPr lang="ja-JP" altLang="en-US" sz="3200" spc="600" dirty="0">
                <a:ln>
                  <a:solidFill>
                    <a:schemeClr val="bg1"/>
                  </a:solidFill>
                </a:ln>
                <a:solidFill>
                  <a:schemeClr val="bg1"/>
                </a:solidFill>
              </a:rPr>
              <a:t>は</a:t>
            </a:r>
          </a:p>
          <a:p>
            <a:r>
              <a:rPr lang="ja-JP" altLang="en-US" sz="3200" spc="600" dirty="0">
                <a:ln>
                  <a:solidFill>
                    <a:schemeClr val="bg1"/>
                  </a:solidFill>
                </a:ln>
                <a:solidFill>
                  <a:schemeClr val="bg1"/>
                </a:solidFill>
              </a:rPr>
              <a:t>  町おこしに役立ったか</a:t>
            </a:r>
          </a:p>
        </p:txBody>
      </p:sp>
    </p:spTree>
    <p:extLst>
      <p:ext uri="{BB962C8B-B14F-4D97-AF65-F5344CB8AC3E}">
        <p14:creationId xmlns:p14="http://schemas.microsoft.com/office/powerpoint/2010/main" val="887171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19</a:t>
            </a:fld>
            <a:endParaRPr kumimoji="1" lang="ja-JP" altLang="en-US"/>
          </a:p>
        </p:txBody>
      </p:sp>
      <p:pic>
        <p:nvPicPr>
          <p:cNvPr id="3074" name="Picture 2" descr="http://www.jcp-osakahugikai.com/katudou/2014/image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16632"/>
            <a:ext cx="83312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5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6" name="テキスト ボックス 15"/>
          <p:cNvSpPr txBox="1"/>
          <p:nvPr/>
        </p:nvSpPr>
        <p:spPr>
          <a:xfrm>
            <a:off x="395536" y="332656"/>
            <a:ext cx="8496944" cy="692696"/>
          </a:xfrm>
          <a:prstGeom prst="rect">
            <a:avLst/>
          </a:prstGeom>
          <a:noFill/>
        </p:spPr>
        <p:txBody>
          <a:bodyPr wrap="square" rtlCol="0">
            <a:noAutofit/>
          </a:bodyPr>
          <a:lstStyle/>
          <a:p>
            <a:r>
              <a:rPr lang="ja-JP" altLang="en-US" sz="4800" spc="2000" dirty="0">
                <a:ln>
                  <a:solidFill>
                    <a:schemeClr val="bg1"/>
                  </a:solidFill>
                </a:ln>
                <a:solidFill>
                  <a:schemeClr val="bg1"/>
                </a:solidFill>
              </a:rPr>
              <a:t>山下ふ頭の位置</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213"/>
          <a:stretch/>
        </p:blipFill>
        <p:spPr bwMode="auto">
          <a:xfrm>
            <a:off x="197668" y="1498426"/>
            <a:ext cx="8766820" cy="507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53A60D6B-5871-4EA0-B2BD-B9F57213DA19}" type="slidenum">
              <a:rPr kumimoji="1" lang="ja-JP" altLang="en-US" smtClean="0"/>
              <a:t>2</a:t>
            </a:fld>
            <a:endParaRPr kumimoji="1" lang="ja-JP" altLang="en-US"/>
          </a:p>
        </p:txBody>
      </p:sp>
      <p:sp>
        <p:nvSpPr>
          <p:cNvPr id="7" name="テキスト ボックス 6"/>
          <p:cNvSpPr txBox="1"/>
          <p:nvPr/>
        </p:nvSpPr>
        <p:spPr>
          <a:xfrm>
            <a:off x="179513" y="6525344"/>
            <a:ext cx="2880320" cy="432048"/>
          </a:xfrm>
          <a:prstGeom prst="rect">
            <a:avLst/>
          </a:prstGeom>
          <a:noFill/>
        </p:spPr>
        <p:txBody>
          <a:bodyPr wrap="square" rtlCol="0">
            <a:noAutofit/>
          </a:bodyPr>
          <a:lstStyle/>
          <a:p>
            <a:r>
              <a:rPr lang="ja-JP" altLang="en-US" sz="1600" dirty="0" smtClean="0">
                <a:solidFill>
                  <a:schemeClr val="tx1">
                    <a:lumMod val="75000"/>
                    <a:lumOff val="25000"/>
                  </a:schemeClr>
                </a:solidFill>
              </a:rPr>
              <a:t>出典：</a:t>
            </a:r>
            <a:r>
              <a:rPr lang="en-US" altLang="ja-JP" sz="1600" dirty="0" smtClean="0">
                <a:solidFill>
                  <a:schemeClr val="tx1">
                    <a:lumMod val="75000"/>
                    <a:lumOff val="25000"/>
                  </a:schemeClr>
                </a:solidFill>
              </a:rPr>
              <a:t>Port</a:t>
            </a:r>
            <a:r>
              <a:rPr lang="ja-JP" altLang="en-US" sz="1600" dirty="0" smtClean="0">
                <a:solidFill>
                  <a:schemeClr val="tx1">
                    <a:lumMod val="75000"/>
                    <a:lumOff val="25000"/>
                  </a:schemeClr>
                </a:solidFill>
              </a:rPr>
              <a:t> </a:t>
            </a:r>
            <a:r>
              <a:rPr lang="en-US" altLang="ja-JP" sz="1600" dirty="0" smtClean="0">
                <a:solidFill>
                  <a:schemeClr val="tx1">
                    <a:lumMod val="75000"/>
                    <a:lumOff val="25000"/>
                  </a:schemeClr>
                </a:solidFill>
              </a:rPr>
              <a:t>of Yokohama</a:t>
            </a:r>
          </a:p>
        </p:txBody>
      </p:sp>
      <p:sp>
        <p:nvSpPr>
          <p:cNvPr id="3" name="円/楕円 2"/>
          <p:cNvSpPr/>
          <p:nvPr/>
        </p:nvSpPr>
        <p:spPr>
          <a:xfrm rot="2521655">
            <a:off x="5615626" y="4091369"/>
            <a:ext cx="842129" cy="610186"/>
          </a:xfrm>
          <a:prstGeom prst="ellipse">
            <a:avLst/>
          </a:prstGeom>
          <a:noFill/>
          <a:ln>
            <a:solidFill>
              <a:schemeClr val="accent3">
                <a:lumMod val="60000"/>
                <a:lumOff val="40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65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childTnLst>
                                    <p:anim calcmode="discrete" valueType="str">
                                      <p:cBhvr>
                                        <p:cTn id="6" dur="2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51520" y="1556792"/>
            <a:ext cx="3553505" cy="792088"/>
          </a:xfrm>
          <a:prstGeom prst="rect">
            <a:avLst/>
          </a:prstGeom>
          <a:noFill/>
        </p:spPr>
        <p:txBody>
          <a:bodyPr wrap="square" rtlCol="0">
            <a:noAutofit/>
          </a:bodyPr>
          <a:lstStyle/>
          <a:p>
            <a:pPr>
              <a:lnSpc>
                <a:spcPct val="150000"/>
              </a:lnSpc>
            </a:pPr>
            <a:r>
              <a:rPr lang="ja-JP" altLang="en-US" sz="2800" dirty="0" smtClean="0">
                <a:solidFill>
                  <a:prstClr val="black">
                    <a:lumMod val="75000"/>
                    <a:lumOff val="25000"/>
                  </a:prstClr>
                </a:solidFill>
              </a:rPr>
              <a:t>厚生労働省調査</a:t>
            </a:r>
            <a:endParaRPr lang="ja-JP" altLang="en-US" sz="2800" dirty="0">
              <a:solidFill>
                <a:prstClr val="black">
                  <a:lumMod val="75000"/>
                  <a:lumOff val="25000"/>
                </a:prst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20</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231480091"/>
              </p:ext>
            </p:extLst>
          </p:nvPr>
        </p:nvGraphicFramePr>
        <p:xfrm>
          <a:off x="785664" y="2348880"/>
          <a:ext cx="7530751" cy="3834956"/>
        </p:xfrm>
        <a:graphic>
          <a:graphicData uri="http://schemas.openxmlformats.org/drawingml/2006/table">
            <a:tbl>
              <a:tblPr firstRow="1" bandRow="1">
                <a:tableStyleId>{5C22544A-7EE6-4342-B048-85BDC9FD1C3A}</a:tableStyleId>
              </a:tblPr>
              <a:tblGrid>
                <a:gridCol w="3066256"/>
                <a:gridCol w="1488165"/>
                <a:gridCol w="1488165"/>
                <a:gridCol w="1488165"/>
              </a:tblGrid>
              <a:tr h="936104">
                <a:tc>
                  <a:txBody>
                    <a:bodyPr/>
                    <a:lstStyle/>
                    <a:p>
                      <a:r>
                        <a:rPr kumimoji="1" lang="ja-JP" altLang="en-US" sz="2800" b="0" dirty="0" smtClean="0"/>
                        <a:t>調査年度／公表年</a:t>
                      </a:r>
                      <a:endParaRPr kumimoji="1" lang="ja-JP" altLang="en-US" sz="2800" b="0" dirty="0"/>
                    </a:p>
                  </a:txBody>
                  <a:tcPr anchor="ctr"/>
                </a:tc>
                <a:tc>
                  <a:txBody>
                    <a:bodyPr/>
                    <a:lstStyle/>
                    <a:p>
                      <a:pPr algn="ctr"/>
                      <a:r>
                        <a:rPr kumimoji="1" lang="ja-JP" altLang="en-US" sz="2800" b="0" dirty="0" smtClean="0"/>
                        <a:t>男性</a:t>
                      </a:r>
                      <a:endParaRPr kumimoji="1" lang="ja-JP" altLang="en-US" sz="2800" b="0" dirty="0"/>
                    </a:p>
                  </a:txBody>
                  <a:tcPr anchor="ctr"/>
                </a:tc>
                <a:tc>
                  <a:txBody>
                    <a:bodyPr/>
                    <a:lstStyle/>
                    <a:p>
                      <a:pPr algn="ctr"/>
                      <a:r>
                        <a:rPr kumimoji="1" lang="ja-JP" altLang="en-US" sz="2800" b="0" dirty="0" smtClean="0"/>
                        <a:t>女性</a:t>
                      </a:r>
                      <a:endParaRPr kumimoji="1" lang="ja-JP" altLang="en-US" sz="2800" b="0" dirty="0"/>
                    </a:p>
                  </a:txBody>
                  <a:tcPr anchor="ctr"/>
                </a:tc>
                <a:tc>
                  <a:txBody>
                    <a:bodyPr/>
                    <a:lstStyle/>
                    <a:p>
                      <a:pPr algn="ctr"/>
                      <a:r>
                        <a:rPr kumimoji="1" lang="ja-JP" altLang="en-US" sz="2800" b="0" dirty="0" smtClean="0"/>
                        <a:t>合計</a:t>
                      </a:r>
                      <a:endParaRPr kumimoji="1" lang="ja-JP" altLang="en-US" sz="2800" b="0" dirty="0"/>
                    </a:p>
                  </a:txBody>
                  <a:tcPr anchor="ctr"/>
                </a:tc>
              </a:tr>
              <a:tr h="966284">
                <a:tc>
                  <a:txBody>
                    <a:bodyPr/>
                    <a:lstStyle/>
                    <a:p>
                      <a:r>
                        <a:rPr kumimoji="1" lang="ja-JP" altLang="en-US" sz="2800" dirty="0" smtClean="0"/>
                        <a:t>　</a:t>
                      </a:r>
                      <a:r>
                        <a:rPr kumimoji="1" lang="en-US" altLang="ja-JP" sz="2800" dirty="0" smtClean="0"/>
                        <a:t>2008</a:t>
                      </a:r>
                      <a:r>
                        <a:rPr kumimoji="1" lang="ja-JP" altLang="en-US" sz="2800" dirty="0" smtClean="0"/>
                        <a:t>／</a:t>
                      </a:r>
                      <a:r>
                        <a:rPr kumimoji="1" lang="en-US" altLang="ja-JP" sz="2800" dirty="0" smtClean="0"/>
                        <a:t>09</a:t>
                      </a:r>
                      <a:endParaRPr kumimoji="1" lang="ja-JP" altLang="en-US" sz="2800" dirty="0"/>
                    </a:p>
                  </a:txBody>
                  <a:tcPr anchor="b"/>
                </a:tc>
                <a:tc>
                  <a:txBody>
                    <a:bodyPr/>
                    <a:lstStyle/>
                    <a:p>
                      <a:pPr algn="r"/>
                      <a:r>
                        <a:rPr kumimoji="1" lang="en-US" altLang="ja-JP" sz="3600" dirty="0" smtClean="0"/>
                        <a:t>9.6</a:t>
                      </a:r>
                      <a:r>
                        <a:rPr kumimoji="1" lang="ja-JP" altLang="en-US" sz="2800" dirty="0" smtClean="0"/>
                        <a:t>％</a:t>
                      </a:r>
                      <a:endParaRPr kumimoji="1" lang="ja-JP" altLang="en-US" sz="2800" dirty="0"/>
                    </a:p>
                  </a:txBody>
                  <a:tcPr anchor="b"/>
                </a:tc>
                <a:tc>
                  <a:txBody>
                    <a:bodyPr/>
                    <a:lstStyle/>
                    <a:p>
                      <a:pPr algn="r"/>
                      <a:r>
                        <a:rPr kumimoji="1" lang="en-US" altLang="ja-JP" sz="3600" dirty="0" smtClean="0"/>
                        <a:t>1.6</a:t>
                      </a:r>
                      <a:r>
                        <a:rPr kumimoji="1" lang="ja-JP" altLang="en-US" sz="2800" dirty="0" smtClean="0"/>
                        <a:t>％</a:t>
                      </a:r>
                      <a:endParaRPr kumimoji="1" lang="ja-JP" altLang="en-US" sz="2800" dirty="0"/>
                    </a:p>
                  </a:txBody>
                  <a:tcPr anchor="b"/>
                </a:tc>
                <a:tc>
                  <a:txBody>
                    <a:bodyPr/>
                    <a:lstStyle/>
                    <a:p>
                      <a:pPr algn="r"/>
                      <a:r>
                        <a:rPr kumimoji="1" lang="en-US" altLang="ja-JP" sz="3600" dirty="0" smtClean="0"/>
                        <a:t>5.6</a:t>
                      </a:r>
                      <a:r>
                        <a:rPr kumimoji="1" lang="ja-JP" altLang="en-US" sz="2800" dirty="0" smtClean="0"/>
                        <a:t>％</a:t>
                      </a:r>
                      <a:endParaRPr kumimoji="1" lang="ja-JP" altLang="en-US" sz="2800" dirty="0"/>
                    </a:p>
                  </a:txBody>
                  <a:tcPr anchor="b"/>
                </a:tc>
              </a:tr>
              <a:tr h="966284">
                <a:tc>
                  <a:txBody>
                    <a:bodyPr/>
                    <a:lstStyle/>
                    <a:p>
                      <a:r>
                        <a:rPr kumimoji="1" lang="ja-JP" altLang="en-US" sz="2800" dirty="0" smtClean="0"/>
                        <a:t>　</a:t>
                      </a:r>
                      <a:r>
                        <a:rPr kumimoji="1" lang="en-US" altLang="ja-JP" sz="2800" dirty="0" smtClean="0"/>
                        <a:t>2013</a:t>
                      </a:r>
                      <a:r>
                        <a:rPr kumimoji="1" lang="ja-JP" altLang="en-US" sz="2800" dirty="0" smtClean="0"/>
                        <a:t>／</a:t>
                      </a:r>
                      <a:r>
                        <a:rPr kumimoji="1" lang="en-US" altLang="ja-JP" sz="2800" dirty="0" smtClean="0"/>
                        <a:t>14</a:t>
                      </a:r>
                      <a:endParaRPr kumimoji="1" lang="ja-JP" altLang="en-US" sz="2800" dirty="0"/>
                    </a:p>
                  </a:txBody>
                  <a:tcPr anchor="b"/>
                </a:tc>
                <a:tc>
                  <a:txBody>
                    <a:bodyPr/>
                    <a:lstStyle/>
                    <a:p>
                      <a:pPr algn="r"/>
                      <a:r>
                        <a:rPr kumimoji="1" lang="en-US" altLang="ja-JP" sz="3600" dirty="0" smtClean="0"/>
                        <a:t>8.7</a:t>
                      </a:r>
                      <a:r>
                        <a:rPr kumimoji="1" lang="ja-JP" altLang="en-US" sz="2800" dirty="0" smtClean="0"/>
                        <a:t>％</a:t>
                      </a:r>
                      <a:endParaRPr kumimoji="1" lang="ja-JP" altLang="en-US" sz="2800" dirty="0"/>
                    </a:p>
                  </a:txBody>
                  <a:tcPr anchor="b"/>
                </a:tc>
                <a:tc>
                  <a:txBody>
                    <a:bodyPr/>
                    <a:lstStyle/>
                    <a:p>
                      <a:pPr algn="r"/>
                      <a:r>
                        <a:rPr kumimoji="1" lang="en-US" altLang="ja-JP" sz="3600" dirty="0" smtClean="0"/>
                        <a:t>1.8</a:t>
                      </a:r>
                      <a:r>
                        <a:rPr kumimoji="1" lang="ja-JP" altLang="en-US" sz="2800" dirty="0" smtClean="0"/>
                        <a:t>％</a:t>
                      </a:r>
                      <a:endParaRPr kumimoji="1" lang="ja-JP" altLang="en-US" sz="2800" dirty="0"/>
                    </a:p>
                  </a:txBody>
                  <a:tcPr anchor="b"/>
                </a:tc>
                <a:tc>
                  <a:txBody>
                    <a:bodyPr/>
                    <a:lstStyle/>
                    <a:p>
                      <a:pPr algn="r"/>
                      <a:r>
                        <a:rPr kumimoji="1" lang="en-US" altLang="ja-JP" sz="3600" dirty="0" smtClean="0"/>
                        <a:t>4.8</a:t>
                      </a:r>
                      <a:r>
                        <a:rPr kumimoji="1" lang="ja-JP" altLang="en-US" sz="2800" dirty="0" smtClean="0"/>
                        <a:t>％</a:t>
                      </a:r>
                      <a:endParaRPr kumimoji="1" lang="ja-JP" altLang="en-US" sz="2800" dirty="0"/>
                    </a:p>
                  </a:txBody>
                  <a:tcPr anchor="b"/>
                </a:tc>
              </a:tr>
              <a:tr h="966284">
                <a:tc>
                  <a:txBody>
                    <a:bodyPr/>
                    <a:lstStyle/>
                    <a:p>
                      <a:r>
                        <a:rPr kumimoji="1" lang="ja-JP" altLang="en-US" sz="2800" dirty="0" smtClean="0"/>
                        <a:t>　</a:t>
                      </a:r>
                      <a:r>
                        <a:rPr kumimoji="1" lang="en-US" altLang="ja-JP" sz="2800" dirty="0" smtClean="0"/>
                        <a:t>2016</a:t>
                      </a:r>
                      <a:r>
                        <a:rPr kumimoji="1" lang="ja-JP" altLang="en-US" sz="2800" dirty="0" smtClean="0"/>
                        <a:t>予備調査　　</a:t>
                      </a:r>
                      <a:endParaRPr kumimoji="1" lang="en-US" altLang="ja-JP" sz="2800" dirty="0" smtClean="0"/>
                    </a:p>
                    <a:p>
                      <a:r>
                        <a:rPr kumimoji="1" lang="ja-JP" altLang="en-US" sz="2800" dirty="0" smtClean="0"/>
                        <a:t>　（</a:t>
                      </a:r>
                      <a:r>
                        <a:rPr kumimoji="1" lang="en-US" altLang="ja-JP" sz="2800" dirty="0" smtClean="0"/>
                        <a:t>11</a:t>
                      </a:r>
                      <a:r>
                        <a:rPr kumimoji="1" lang="ja-JP" altLang="en-US" sz="2800" dirty="0" smtClean="0"/>
                        <a:t>都市）</a:t>
                      </a:r>
                      <a:endParaRPr kumimoji="1" lang="ja-JP" altLang="en-US" sz="2800" dirty="0"/>
                    </a:p>
                  </a:txBody>
                  <a:tcPr anchor="b"/>
                </a:tc>
                <a:tc>
                  <a:txBody>
                    <a:bodyPr/>
                    <a:lstStyle/>
                    <a:p>
                      <a:pPr algn="ctr"/>
                      <a:r>
                        <a:rPr kumimoji="1" lang="ja-JP" altLang="en-US" sz="2800" dirty="0" err="1" smtClean="0"/>
                        <a:t>ー</a:t>
                      </a:r>
                      <a:endParaRPr kumimoji="1" lang="ja-JP" altLang="en-US" sz="2800" dirty="0"/>
                    </a:p>
                  </a:txBody>
                  <a:tcPr anchor="b"/>
                </a:tc>
                <a:tc>
                  <a:txBody>
                    <a:bodyPr/>
                    <a:lstStyle/>
                    <a:p>
                      <a:pPr algn="ctr"/>
                      <a:r>
                        <a:rPr kumimoji="1" lang="ja-JP" altLang="en-US" sz="2800" dirty="0" err="1" smtClean="0"/>
                        <a:t>ー</a:t>
                      </a:r>
                      <a:endParaRPr kumimoji="1" lang="ja-JP" altLang="en-US" sz="2800" dirty="0"/>
                    </a:p>
                  </a:txBody>
                  <a:tcPr anchor="b"/>
                </a:tc>
                <a:tc>
                  <a:txBody>
                    <a:bodyPr/>
                    <a:lstStyle/>
                    <a:p>
                      <a:pPr algn="r"/>
                      <a:r>
                        <a:rPr kumimoji="1" lang="en-US" altLang="ja-JP" sz="3600" dirty="0" smtClean="0"/>
                        <a:t>2.7</a:t>
                      </a:r>
                      <a:r>
                        <a:rPr kumimoji="1" lang="ja-JP" altLang="en-US" sz="2800" dirty="0" smtClean="0"/>
                        <a:t>％</a:t>
                      </a:r>
                      <a:endParaRPr kumimoji="1" lang="ja-JP" altLang="en-US" sz="2800" dirty="0"/>
                    </a:p>
                  </a:txBody>
                  <a:tcPr anchor="b"/>
                </a:tc>
              </a:tr>
            </a:tbl>
          </a:graphicData>
        </a:graphic>
      </p:graphicFrame>
      <p:sp>
        <p:nvSpPr>
          <p:cNvPr id="7" name="テキスト ボックス 6"/>
          <p:cNvSpPr txBox="1"/>
          <p:nvPr/>
        </p:nvSpPr>
        <p:spPr>
          <a:xfrm>
            <a:off x="395535" y="432048"/>
            <a:ext cx="8742847" cy="692696"/>
          </a:xfrm>
          <a:prstGeom prst="rect">
            <a:avLst/>
          </a:prstGeom>
          <a:noFill/>
        </p:spPr>
        <p:txBody>
          <a:bodyPr wrap="square" rtlCol="0">
            <a:noAutofit/>
          </a:bodyPr>
          <a:lstStyle/>
          <a:p>
            <a:r>
              <a:rPr kumimoji="1" lang="ja-JP" altLang="en-US" sz="4000" dirty="0" smtClean="0">
                <a:ln w="9525">
                  <a:solidFill>
                    <a:schemeClr val="bg1"/>
                  </a:solidFill>
                </a:ln>
                <a:solidFill>
                  <a:schemeClr val="bg1"/>
                </a:solidFill>
              </a:rPr>
              <a:t>ギャンブル依存症の有病率</a:t>
            </a:r>
            <a:r>
              <a:rPr kumimoji="1" lang="ja-JP" altLang="en-US" sz="3600" dirty="0" smtClean="0">
                <a:ln w="9525">
                  <a:solidFill>
                    <a:schemeClr val="bg1"/>
                  </a:solidFill>
                </a:ln>
                <a:solidFill>
                  <a:schemeClr val="bg1"/>
                </a:solidFill>
              </a:rPr>
              <a:t>（日本）</a:t>
            </a:r>
            <a:endParaRPr kumimoji="1" lang="ja-JP" altLang="en-US" sz="4000" dirty="0">
              <a:ln w="9525">
                <a:solidFill>
                  <a:schemeClr val="bg1"/>
                </a:solidFill>
              </a:ln>
              <a:solidFill>
                <a:schemeClr val="bg1"/>
              </a:solidFill>
            </a:endParaRPr>
          </a:p>
        </p:txBody>
      </p:sp>
    </p:spTree>
    <p:extLst>
      <p:ext uri="{BB962C8B-B14F-4D97-AF65-F5344CB8AC3E}">
        <p14:creationId xmlns:p14="http://schemas.microsoft.com/office/powerpoint/2010/main" val="2145326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p:cNvSpPr txBox="1"/>
          <p:nvPr/>
        </p:nvSpPr>
        <p:spPr>
          <a:xfrm>
            <a:off x="395535" y="432048"/>
            <a:ext cx="8742847" cy="692696"/>
          </a:xfrm>
          <a:prstGeom prst="rect">
            <a:avLst/>
          </a:prstGeom>
          <a:noFill/>
        </p:spPr>
        <p:txBody>
          <a:bodyPr wrap="square" rtlCol="0">
            <a:noAutofit/>
          </a:bodyPr>
          <a:lstStyle/>
          <a:p>
            <a:r>
              <a:rPr kumimoji="1" lang="ja-JP" altLang="en-US" sz="4000" dirty="0" smtClean="0">
                <a:ln w="9525">
                  <a:solidFill>
                    <a:schemeClr val="bg1"/>
                  </a:solidFill>
                </a:ln>
                <a:solidFill>
                  <a:schemeClr val="bg1"/>
                </a:solidFill>
              </a:rPr>
              <a:t>ギャンブル依存症の有病率</a:t>
            </a:r>
            <a:r>
              <a:rPr kumimoji="1" lang="ja-JP" altLang="en-US" sz="3600" dirty="0" smtClean="0">
                <a:ln w="9525">
                  <a:solidFill>
                    <a:schemeClr val="bg1"/>
                  </a:solidFill>
                </a:ln>
                <a:solidFill>
                  <a:schemeClr val="bg1"/>
                </a:solidFill>
              </a:rPr>
              <a:t>（諸外国）</a:t>
            </a:r>
            <a:endParaRPr kumimoji="1" lang="ja-JP" altLang="en-US" sz="4000" dirty="0">
              <a:ln w="9525">
                <a:solidFill>
                  <a:schemeClr val="bg1"/>
                </a:solidFill>
              </a:ln>
              <a:solidFill>
                <a:schemeClr val="bg1"/>
              </a:solidFill>
            </a:endParaRPr>
          </a:p>
        </p:txBody>
      </p:sp>
      <p:sp>
        <p:nvSpPr>
          <p:cNvPr id="7" name="テキスト ボックス 6"/>
          <p:cNvSpPr txBox="1"/>
          <p:nvPr/>
        </p:nvSpPr>
        <p:spPr>
          <a:xfrm>
            <a:off x="467544" y="1628800"/>
            <a:ext cx="4680520" cy="472413"/>
          </a:xfrm>
          <a:prstGeom prst="rect">
            <a:avLst/>
          </a:prstGeom>
          <a:noFill/>
        </p:spPr>
        <p:txBody>
          <a:bodyPr wrap="square" rtlCol="0">
            <a:noAutofit/>
          </a:bodyPr>
          <a:lstStyle/>
          <a:p>
            <a:pPr>
              <a:spcAft>
                <a:spcPts val="1800"/>
              </a:spcAft>
            </a:pPr>
            <a:r>
              <a:rPr lang="ja-JP" altLang="en-US" sz="2400" strike="sngStrike" dirty="0" smtClean="0">
                <a:solidFill>
                  <a:schemeClr val="tx1">
                    <a:lumMod val="75000"/>
                    <a:lumOff val="25000"/>
                  </a:schemeClr>
                </a:solidFill>
              </a:rPr>
              <a:t>　　</a:t>
            </a:r>
            <a:r>
              <a:rPr lang="ja-JP" altLang="en-US" sz="2400" dirty="0" smtClean="0">
                <a:solidFill>
                  <a:schemeClr val="tx1">
                    <a:lumMod val="75000"/>
                    <a:lumOff val="25000"/>
                  </a:schemeClr>
                </a:solidFill>
              </a:rPr>
              <a:t> 大阪商業大学の調査による</a:t>
            </a: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21</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4043865322"/>
              </p:ext>
            </p:extLst>
          </p:nvPr>
        </p:nvGraphicFramePr>
        <p:xfrm>
          <a:off x="611560" y="2276872"/>
          <a:ext cx="6264696" cy="3816422"/>
        </p:xfrm>
        <a:graphic>
          <a:graphicData uri="http://schemas.openxmlformats.org/drawingml/2006/table">
            <a:tbl>
              <a:tblPr firstRow="1" bandRow="1">
                <a:tableStyleId>{5C22544A-7EE6-4342-B048-85BDC9FD1C3A}</a:tableStyleId>
              </a:tblPr>
              <a:tblGrid>
                <a:gridCol w="2232248"/>
                <a:gridCol w="1656184"/>
                <a:gridCol w="2376264"/>
              </a:tblGrid>
              <a:tr h="754897">
                <a:tc>
                  <a:txBody>
                    <a:bodyPr/>
                    <a:lstStyle/>
                    <a:p>
                      <a:pPr algn="ctr"/>
                      <a:r>
                        <a:rPr kumimoji="1" lang="ja-JP" altLang="en-US" sz="2400" dirty="0" smtClean="0"/>
                        <a:t>国名</a:t>
                      </a:r>
                      <a:endParaRPr kumimoji="1" lang="ja-JP" altLang="en-US" sz="2400" dirty="0"/>
                    </a:p>
                  </a:txBody>
                  <a:tcPr anchor="ctr"/>
                </a:tc>
                <a:tc>
                  <a:txBody>
                    <a:bodyPr/>
                    <a:lstStyle/>
                    <a:p>
                      <a:pPr algn="ctr"/>
                      <a:r>
                        <a:rPr kumimoji="1" lang="ja-JP" altLang="en-US" sz="2400" dirty="0" smtClean="0"/>
                        <a:t>調査年度</a:t>
                      </a:r>
                      <a:endParaRPr kumimoji="1" lang="ja-JP" altLang="en-US" sz="2400" dirty="0"/>
                    </a:p>
                  </a:txBody>
                  <a:tcPr anchor="ctr"/>
                </a:tc>
                <a:tc>
                  <a:txBody>
                    <a:bodyPr/>
                    <a:lstStyle/>
                    <a:p>
                      <a:pPr algn="ctr"/>
                      <a:r>
                        <a:rPr kumimoji="1" lang="ja-JP" altLang="en-US" sz="2400" dirty="0" smtClean="0"/>
                        <a:t>有病率</a:t>
                      </a:r>
                      <a:r>
                        <a:rPr kumimoji="1" lang="en-US" altLang="ja-JP" sz="2400" dirty="0" smtClean="0"/>
                        <a:t>(</a:t>
                      </a:r>
                      <a:r>
                        <a:rPr kumimoji="1" lang="ja-JP" altLang="en-US" sz="2400" dirty="0" smtClean="0"/>
                        <a:t>男女計</a:t>
                      </a:r>
                      <a:r>
                        <a:rPr kumimoji="1" lang="en-US" altLang="ja-JP" sz="2400" dirty="0" smtClean="0"/>
                        <a:t>)</a:t>
                      </a:r>
                      <a:endParaRPr kumimoji="1" lang="ja-JP" altLang="en-US" sz="2400" dirty="0"/>
                    </a:p>
                  </a:txBody>
                  <a:tcPr anchor="ctr"/>
                </a:tc>
              </a:tr>
              <a:tr h="612305">
                <a:tc>
                  <a:txBody>
                    <a:bodyPr/>
                    <a:lstStyle/>
                    <a:p>
                      <a:r>
                        <a:rPr kumimoji="1" lang="ja-JP" altLang="en-US" sz="2400" dirty="0" smtClean="0"/>
                        <a:t>韓　国</a:t>
                      </a:r>
                      <a:endParaRPr kumimoji="1" lang="ja-JP" altLang="en-US" sz="2400" dirty="0"/>
                    </a:p>
                  </a:txBody>
                  <a:tcPr anchor="ctr"/>
                </a:tc>
                <a:tc>
                  <a:txBody>
                    <a:bodyPr/>
                    <a:lstStyle/>
                    <a:p>
                      <a:pPr algn="r"/>
                      <a:r>
                        <a:rPr kumimoji="1" lang="ja-JP" altLang="en-US" sz="2400" dirty="0" smtClean="0"/>
                        <a:t>２０１１</a:t>
                      </a:r>
                      <a:endParaRPr kumimoji="1" lang="ja-JP" altLang="en-US" sz="2400" dirty="0"/>
                    </a:p>
                  </a:txBody>
                  <a:tcPr anchor="ctr"/>
                </a:tc>
                <a:tc>
                  <a:txBody>
                    <a:bodyPr/>
                    <a:lstStyle/>
                    <a:p>
                      <a:pPr algn="r"/>
                      <a:r>
                        <a:rPr kumimoji="1" lang="ja-JP" altLang="en-US" sz="3200" dirty="0" smtClean="0"/>
                        <a:t>６</a:t>
                      </a:r>
                      <a:r>
                        <a:rPr kumimoji="1" lang="en-US" altLang="ja-JP" sz="3200" dirty="0" smtClean="0"/>
                        <a:t>.</a:t>
                      </a:r>
                      <a:r>
                        <a:rPr kumimoji="1" lang="ja-JP" altLang="en-US" sz="3200" dirty="0" smtClean="0"/>
                        <a:t>１</a:t>
                      </a:r>
                      <a:r>
                        <a:rPr kumimoji="1" lang="ja-JP" altLang="en-US" sz="2400" dirty="0" smtClean="0"/>
                        <a:t>％</a:t>
                      </a:r>
                      <a:endParaRPr kumimoji="1" lang="ja-JP" altLang="en-US" sz="2400" dirty="0"/>
                    </a:p>
                  </a:txBody>
                  <a:tcPr anchor="ctr"/>
                </a:tc>
              </a:tr>
              <a:tr h="612305">
                <a:tc>
                  <a:txBody>
                    <a:bodyPr/>
                    <a:lstStyle/>
                    <a:p>
                      <a:r>
                        <a:rPr kumimoji="1" lang="ja-JP" altLang="en-US" sz="2400" dirty="0" smtClean="0"/>
                        <a:t>香　港</a:t>
                      </a:r>
                      <a:endParaRPr kumimoji="1" lang="ja-JP" altLang="en-US" sz="2400" dirty="0"/>
                    </a:p>
                  </a:txBody>
                  <a:tcPr anchor="ctr"/>
                </a:tc>
                <a:tc>
                  <a:txBody>
                    <a:bodyPr/>
                    <a:lstStyle/>
                    <a:p>
                      <a:pPr algn="r"/>
                      <a:r>
                        <a:rPr kumimoji="1" lang="ja-JP" altLang="en-US" sz="2400" dirty="0" smtClean="0"/>
                        <a:t>２０１１</a:t>
                      </a:r>
                      <a:endParaRPr kumimoji="1" lang="ja-JP" altLang="en-US" sz="2400" dirty="0"/>
                    </a:p>
                  </a:txBody>
                  <a:tcPr anchor="ctr"/>
                </a:tc>
                <a:tc>
                  <a:txBody>
                    <a:bodyPr/>
                    <a:lstStyle/>
                    <a:p>
                      <a:pPr algn="r"/>
                      <a:r>
                        <a:rPr kumimoji="1" lang="ja-JP" altLang="en-US" sz="3200" dirty="0" smtClean="0"/>
                        <a:t>３</a:t>
                      </a:r>
                      <a:r>
                        <a:rPr kumimoji="1" lang="en-US" altLang="ja-JP" sz="3200" dirty="0" smtClean="0"/>
                        <a:t>.</a:t>
                      </a:r>
                      <a:r>
                        <a:rPr kumimoji="1" lang="ja-JP" altLang="en-US" sz="3200" dirty="0" smtClean="0"/>
                        <a:t>３</a:t>
                      </a:r>
                      <a:r>
                        <a:rPr kumimoji="1" lang="ja-JP" altLang="en-US" sz="2400" dirty="0" smtClean="0"/>
                        <a:t>％</a:t>
                      </a:r>
                      <a:endParaRPr kumimoji="1" lang="ja-JP" altLang="en-US" sz="2400" dirty="0"/>
                    </a:p>
                  </a:txBody>
                  <a:tcPr anchor="ctr"/>
                </a:tc>
              </a:tr>
              <a:tr h="612305">
                <a:tc>
                  <a:txBody>
                    <a:bodyPr/>
                    <a:lstStyle/>
                    <a:p>
                      <a:r>
                        <a:rPr kumimoji="1" lang="ja-JP" altLang="en-US" sz="2400" dirty="0" smtClean="0"/>
                        <a:t>マカオ</a:t>
                      </a:r>
                      <a:endParaRPr kumimoji="1" lang="ja-JP" altLang="en-US" sz="2400" dirty="0"/>
                    </a:p>
                  </a:txBody>
                  <a:tcPr anchor="ctr"/>
                </a:tc>
                <a:tc>
                  <a:txBody>
                    <a:bodyPr/>
                    <a:lstStyle/>
                    <a:p>
                      <a:pPr algn="r"/>
                      <a:r>
                        <a:rPr kumimoji="1" lang="ja-JP" altLang="en-US" sz="2400" dirty="0" smtClean="0"/>
                        <a:t>２００５</a:t>
                      </a:r>
                      <a:endParaRPr kumimoji="1" lang="ja-JP" altLang="en-US" sz="2400" dirty="0"/>
                    </a:p>
                  </a:txBody>
                  <a:tcPr anchor="ctr"/>
                </a:tc>
                <a:tc>
                  <a:txBody>
                    <a:bodyPr/>
                    <a:lstStyle/>
                    <a:p>
                      <a:pPr algn="r"/>
                      <a:r>
                        <a:rPr kumimoji="1" lang="ja-JP" altLang="en-US" sz="3200" dirty="0" smtClean="0"/>
                        <a:t>４</a:t>
                      </a:r>
                      <a:r>
                        <a:rPr kumimoji="1" lang="en-US" altLang="ja-JP" sz="3200" dirty="0" smtClean="0"/>
                        <a:t>.</a:t>
                      </a:r>
                      <a:r>
                        <a:rPr kumimoji="1" lang="ja-JP" altLang="en-US" sz="3200" dirty="0" smtClean="0"/>
                        <a:t>３</a:t>
                      </a:r>
                      <a:r>
                        <a:rPr kumimoji="1" lang="ja-JP" altLang="en-US" sz="2400" dirty="0" smtClean="0"/>
                        <a:t>％</a:t>
                      </a:r>
                      <a:endParaRPr kumimoji="1" lang="ja-JP" altLang="en-US" sz="2400" dirty="0"/>
                    </a:p>
                  </a:txBody>
                  <a:tcPr anchor="ctr"/>
                </a:tc>
              </a:tr>
              <a:tr h="612305">
                <a:tc>
                  <a:txBody>
                    <a:bodyPr/>
                    <a:lstStyle/>
                    <a:p>
                      <a:r>
                        <a:rPr kumimoji="1" lang="ja-JP" altLang="en-US" sz="2400" dirty="0" smtClean="0"/>
                        <a:t>シンガポール</a:t>
                      </a:r>
                      <a:endParaRPr kumimoji="1" lang="ja-JP" altLang="en-US" sz="2400" dirty="0"/>
                    </a:p>
                  </a:txBody>
                  <a:tcPr anchor="ctr"/>
                </a:tc>
                <a:tc>
                  <a:txBody>
                    <a:bodyPr/>
                    <a:lstStyle/>
                    <a:p>
                      <a:pPr algn="r"/>
                      <a:r>
                        <a:rPr kumimoji="1" lang="ja-JP" altLang="en-US" sz="2400" dirty="0" smtClean="0"/>
                        <a:t>２０１４</a:t>
                      </a:r>
                      <a:endParaRPr kumimoji="1" lang="ja-JP" altLang="en-US" sz="2400" dirty="0"/>
                    </a:p>
                  </a:txBody>
                  <a:tcPr anchor="ctr"/>
                </a:tc>
                <a:tc>
                  <a:txBody>
                    <a:bodyPr/>
                    <a:lstStyle/>
                    <a:p>
                      <a:pPr algn="r"/>
                      <a:r>
                        <a:rPr kumimoji="1" lang="ja-JP" altLang="en-US" sz="3200" dirty="0" smtClean="0"/>
                        <a:t>０</a:t>
                      </a:r>
                      <a:r>
                        <a:rPr kumimoji="1" lang="en-US" altLang="ja-JP" sz="3200" dirty="0" smtClean="0"/>
                        <a:t>.</a:t>
                      </a:r>
                      <a:r>
                        <a:rPr kumimoji="1" lang="ja-JP" altLang="en-US" sz="3200" dirty="0" smtClean="0"/>
                        <a:t>７</a:t>
                      </a:r>
                      <a:r>
                        <a:rPr kumimoji="1" lang="ja-JP" altLang="en-US" sz="2400" dirty="0" smtClean="0"/>
                        <a:t>％</a:t>
                      </a:r>
                      <a:endParaRPr kumimoji="1" lang="ja-JP" altLang="en-US" sz="2400" dirty="0"/>
                    </a:p>
                  </a:txBody>
                  <a:tcPr anchor="ctr"/>
                </a:tc>
              </a:tr>
              <a:tr h="612305">
                <a:tc>
                  <a:txBody>
                    <a:bodyPr/>
                    <a:lstStyle/>
                    <a:p>
                      <a:r>
                        <a:rPr kumimoji="1" lang="ja-JP" altLang="en-US" sz="2400" dirty="0" smtClean="0"/>
                        <a:t>米　国</a:t>
                      </a:r>
                      <a:endParaRPr kumimoji="1" lang="ja-JP" altLang="en-US" sz="2400" dirty="0"/>
                    </a:p>
                  </a:txBody>
                  <a:tcPr anchor="ctr"/>
                </a:tc>
                <a:tc>
                  <a:txBody>
                    <a:bodyPr/>
                    <a:lstStyle/>
                    <a:p>
                      <a:pPr algn="r"/>
                      <a:r>
                        <a:rPr kumimoji="1" lang="ja-JP" altLang="en-US" sz="2400" dirty="0" smtClean="0"/>
                        <a:t>２００３</a:t>
                      </a:r>
                      <a:endParaRPr kumimoji="1" lang="ja-JP" altLang="en-US" sz="2400" dirty="0"/>
                    </a:p>
                  </a:txBody>
                  <a:tcPr anchor="ctr"/>
                </a:tc>
                <a:tc>
                  <a:txBody>
                    <a:bodyPr/>
                    <a:lstStyle/>
                    <a:p>
                      <a:pPr algn="r"/>
                      <a:r>
                        <a:rPr kumimoji="1" lang="ja-JP" altLang="en-US" sz="3200" dirty="0" smtClean="0"/>
                        <a:t>２</a:t>
                      </a:r>
                      <a:r>
                        <a:rPr kumimoji="1" lang="en-US" altLang="ja-JP" sz="3200" dirty="0" smtClean="0"/>
                        <a:t>.</a:t>
                      </a:r>
                      <a:r>
                        <a:rPr kumimoji="1" lang="ja-JP" altLang="en-US" sz="3200" dirty="0" smtClean="0"/>
                        <a:t>３</a:t>
                      </a:r>
                      <a:r>
                        <a:rPr kumimoji="1" lang="ja-JP" altLang="en-US" sz="2400" dirty="0" smtClean="0"/>
                        <a:t>％</a:t>
                      </a:r>
                      <a:endParaRPr kumimoji="1" lang="ja-JP" altLang="en-US" sz="2400" dirty="0"/>
                    </a:p>
                  </a:txBody>
                  <a:tcPr anchor="ctr"/>
                </a:tc>
              </a:tr>
            </a:tbl>
          </a:graphicData>
        </a:graphic>
      </p:graphicFrame>
    </p:spTree>
    <p:extLst>
      <p:ext uri="{BB962C8B-B14F-4D97-AF65-F5344CB8AC3E}">
        <p14:creationId xmlns:p14="http://schemas.microsoft.com/office/powerpoint/2010/main" val="577371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テキスト ボックス 11"/>
          <p:cNvSpPr txBox="1"/>
          <p:nvPr/>
        </p:nvSpPr>
        <p:spPr>
          <a:xfrm>
            <a:off x="395535" y="116632"/>
            <a:ext cx="9145017" cy="1008112"/>
          </a:xfrm>
          <a:prstGeom prst="rect">
            <a:avLst/>
          </a:prstGeom>
          <a:noFill/>
        </p:spPr>
        <p:txBody>
          <a:bodyPr wrap="square" rtlCol="0">
            <a:noAutofit/>
          </a:bodyPr>
          <a:lstStyle/>
          <a:p>
            <a:r>
              <a:rPr lang="ja-JP" altLang="en-US" sz="3200" spc="600" dirty="0" smtClean="0">
                <a:ln>
                  <a:solidFill>
                    <a:schemeClr val="bg1"/>
                  </a:solidFill>
                </a:ln>
                <a:solidFill>
                  <a:schemeClr val="bg1"/>
                </a:solidFill>
              </a:rPr>
              <a:t>依存症発生率が倍増する</a:t>
            </a:r>
            <a:endParaRPr lang="en-US" altLang="ja-JP" sz="3200" spc="600" dirty="0" smtClean="0">
              <a:ln>
                <a:solidFill>
                  <a:schemeClr val="bg1"/>
                </a:solidFill>
              </a:ln>
              <a:solidFill>
                <a:schemeClr val="bg1"/>
              </a:solidFill>
            </a:endParaRPr>
          </a:p>
          <a:p>
            <a:r>
              <a:rPr lang="en-US" altLang="ja-JP" sz="3200" spc="600" dirty="0">
                <a:ln>
                  <a:solidFill>
                    <a:schemeClr val="bg1"/>
                  </a:solidFill>
                </a:ln>
                <a:solidFill>
                  <a:schemeClr val="bg1"/>
                </a:solidFill>
              </a:rPr>
              <a:t>10</a:t>
            </a:r>
            <a:r>
              <a:rPr lang="ja-JP" altLang="en-US" sz="3200" spc="600" dirty="0" smtClean="0">
                <a:ln>
                  <a:solidFill>
                    <a:schemeClr val="bg1"/>
                  </a:solidFill>
                </a:ln>
                <a:solidFill>
                  <a:schemeClr val="bg1"/>
                </a:solidFill>
              </a:rPr>
              <a:t>マイル</a:t>
            </a:r>
            <a:r>
              <a:rPr lang="en-US" altLang="ja-JP" sz="3200" spc="600" dirty="0" smtClean="0">
                <a:ln>
                  <a:solidFill>
                    <a:schemeClr val="bg1"/>
                  </a:solidFill>
                </a:ln>
                <a:solidFill>
                  <a:schemeClr val="bg1"/>
                </a:solidFill>
              </a:rPr>
              <a:t>(16km)</a:t>
            </a:r>
            <a:r>
              <a:rPr lang="ja-JP" altLang="en-US" sz="3200" spc="600" dirty="0" smtClean="0">
                <a:ln>
                  <a:solidFill>
                    <a:schemeClr val="bg1"/>
                  </a:solidFill>
                </a:ln>
                <a:solidFill>
                  <a:schemeClr val="bg1"/>
                </a:solidFill>
              </a:rPr>
              <a:t>ゾーンは、どこ迄？</a:t>
            </a:r>
            <a:endParaRPr lang="en-US" altLang="ja-JP" sz="3200" spc="600" dirty="0" smtClean="0">
              <a:ln>
                <a:solidFill>
                  <a:schemeClr val="bg1"/>
                </a:solidFill>
              </a:ln>
              <a:solidFill>
                <a:schemeClr val="bg1"/>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22</a:t>
            </a:fld>
            <a:endParaRPr kumimoji="1" lang="ja-JP" altLang="en-US"/>
          </a:p>
        </p:txBody>
      </p:sp>
      <p:pic>
        <p:nvPicPr>
          <p:cNvPr id="7" name="図 6"/>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41343" b="18662"/>
          <a:stretch/>
        </p:blipFill>
        <p:spPr bwMode="auto">
          <a:xfrm>
            <a:off x="755576" y="1547812"/>
            <a:ext cx="5248137" cy="5078779"/>
          </a:xfrm>
          <a:prstGeom prst="rect">
            <a:avLst/>
          </a:prstGeom>
          <a:noFill/>
          <a:ln>
            <a:noFill/>
          </a:ln>
        </p:spPr>
      </p:pic>
      <p:sp>
        <p:nvSpPr>
          <p:cNvPr id="8" name="円/楕円 7"/>
          <p:cNvSpPr/>
          <p:nvPr/>
        </p:nvSpPr>
        <p:spPr>
          <a:xfrm>
            <a:off x="3023782" y="2502594"/>
            <a:ext cx="3276410" cy="3276410"/>
          </a:xfrm>
          <a:prstGeom prst="ellipse">
            <a:avLst/>
          </a:prstGeom>
          <a:noFill/>
          <a:ln w="38100">
            <a:solidFill>
              <a:srgbClr val="CC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n>
                <a:solidFill>
                  <a:srgbClr val="CC0000"/>
                </a:solidFill>
              </a:ln>
            </a:endParaRPr>
          </a:p>
        </p:txBody>
      </p:sp>
      <p:grpSp>
        <p:nvGrpSpPr>
          <p:cNvPr id="10" name="グループ化 9" hidden="1"/>
          <p:cNvGrpSpPr/>
          <p:nvPr/>
        </p:nvGrpSpPr>
        <p:grpSpPr>
          <a:xfrm>
            <a:off x="2394244" y="2420888"/>
            <a:ext cx="4554020" cy="3413615"/>
            <a:chOff x="4589979" y="3212976"/>
            <a:chExt cx="4554020" cy="3413615"/>
          </a:xfrm>
        </p:grpSpPr>
        <p:cxnSp>
          <p:nvCxnSpPr>
            <p:cNvPr id="4" name="直線コネクタ 3"/>
            <p:cNvCxnSpPr/>
            <p:nvPr/>
          </p:nvCxnSpPr>
          <p:spPr>
            <a:xfrm>
              <a:off x="6866989" y="3212976"/>
              <a:ext cx="0" cy="3413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589979" y="4919783"/>
              <a:ext cx="455402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417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0" s="12549" l="25098"/>
                                      </p:by>
                                    </p:animClr>
                                    <p:animClr clrSpc="hsl" dir="cw">
                                      <p:cBhvr>
                                        <p:cTn id="7" dur="500" fill="hold"/>
                                        <p:tgtEl>
                                          <p:spTgt spid="8"/>
                                        </p:tgtEl>
                                        <p:attrNameLst>
                                          <p:attrName>fillcolor</p:attrName>
                                        </p:attrNameLst>
                                      </p:cBhvr>
                                      <p:by>
                                        <p:hsl h="0" s="12549" l="25098"/>
                                      </p:by>
                                    </p:animClr>
                                    <p:animClr clrSpc="hsl" dir="cw">
                                      <p:cBhvr>
                                        <p:cTn id="8" dur="500" fill="hold"/>
                                        <p:tgtEl>
                                          <p:spTgt spid="8"/>
                                        </p:tgtEl>
                                        <p:attrNameLst>
                                          <p:attrName>stroke.color</p:attrName>
                                        </p:attrNameLst>
                                      </p:cBhvr>
                                      <p:by>
                                        <p:hsl h="0" s="12549" l="25098"/>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2060848"/>
            <a:ext cx="8136904" cy="1728192"/>
          </a:xfrm>
          <a:prstGeom prst="rect">
            <a:avLst/>
          </a:prstGeom>
          <a:noFill/>
        </p:spPr>
        <p:txBody>
          <a:bodyPr wrap="square" rtlCol="0">
            <a:noAutofit/>
          </a:bodyPr>
          <a:lstStyle/>
          <a:p>
            <a:pPr>
              <a:spcBef>
                <a:spcPts val="1200"/>
              </a:spcBef>
            </a:pPr>
            <a:r>
              <a:rPr lang="ja-JP" altLang="en-US" sz="2800" dirty="0" smtClean="0">
                <a:solidFill>
                  <a:schemeClr val="tx1">
                    <a:lumMod val="75000"/>
                    <a:lumOff val="25000"/>
                  </a:schemeClr>
                </a:solidFill>
              </a:rPr>
              <a:t>ギャンブル開始年齢　　　平均</a:t>
            </a:r>
            <a:r>
              <a:rPr lang="ja-JP" altLang="en-US" sz="3200" dirty="0" smtClean="0">
                <a:solidFill>
                  <a:schemeClr val="tx1">
                    <a:lumMod val="75000"/>
                    <a:lumOff val="25000"/>
                  </a:schemeClr>
                </a:solidFill>
              </a:rPr>
              <a:t>２０</a:t>
            </a:r>
            <a:r>
              <a:rPr lang="en-US" altLang="ja-JP" sz="3200" dirty="0" smtClean="0">
                <a:solidFill>
                  <a:schemeClr val="tx1">
                    <a:lumMod val="75000"/>
                    <a:lumOff val="25000"/>
                  </a:schemeClr>
                </a:solidFill>
              </a:rPr>
              <a:t>.</a:t>
            </a:r>
            <a:r>
              <a:rPr lang="ja-JP" altLang="en-US" sz="3200" dirty="0" smtClean="0">
                <a:solidFill>
                  <a:schemeClr val="tx1">
                    <a:lumMod val="75000"/>
                    <a:lumOff val="25000"/>
                  </a:schemeClr>
                </a:solidFill>
              </a:rPr>
              <a:t>２</a:t>
            </a:r>
            <a:r>
              <a:rPr lang="ja-JP" altLang="en-US" sz="2800" dirty="0" smtClean="0">
                <a:solidFill>
                  <a:schemeClr val="tx1">
                    <a:lumMod val="75000"/>
                    <a:lumOff val="25000"/>
                  </a:schemeClr>
                </a:solidFill>
              </a:rPr>
              <a:t>歳</a:t>
            </a:r>
            <a:endParaRPr lang="en-US" altLang="ja-JP" sz="2800" dirty="0" smtClean="0">
              <a:solidFill>
                <a:schemeClr val="tx1">
                  <a:lumMod val="75000"/>
                  <a:lumOff val="25000"/>
                </a:schemeClr>
              </a:solidFill>
            </a:endParaRPr>
          </a:p>
          <a:p>
            <a:pPr>
              <a:spcBef>
                <a:spcPts val="1200"/>
              </a:spcBef>
            </a:pPr>
            <a:r>
              <a:rPr lang="ja-JP" altLang="en-US" sz="2800" dirty="0" smtClean="0">
                <a:solidFill>
                  <a:schemeClr val="tx1">
                    <a:lumMod val="75000"/>
                    <a:lumOff val="25000"/>
                  </a:schemeClr>
                </a:solidFill>
              </a:rPr>
              <a:t>借金開始年齢　　　　　　</a:t>
            </a:r>
            <a:r>
              <a:rPr lang="ja-JP" altLang="en-US" sz="2800" dirty="0">
                <a:solidFill>
                  <a:schemeClr val="tx1">
                    <a:lumMod val="75000"/>
                    <a:lumOff val="25000"/>
                  </a:schemeClr>
                </a:solidFill>
              </a:rPr>
              <a:t>　</a:t>
            </a:r>
            <a:r>
              <a:rPr lang="en-US" altLang="ja-JP" sz="2800" dirty="0" smtClean="0">
                <a:solidFill>
                  <a:schemeClr val="tx1">
                    <a:lumMod val="75000"/>
                    <a:lumOff val="25000"/>
                  </a:schemeClr>
                </a:solidFill>
              </a:rPr>
              <a:t>〃</a:t>
            </a:r>
            <a:r>
              <a:rPr lang="ja-JP" altLang="en-US" sz="3200" dirty="0" smtClean="0">
                <a:solidFill>
                  <a:schemeClr val="tx1">
                    <a:lumMod val="75000"/>
                    <a:lumOff val="25000"/>
                  </a:schemeClr>
                </a:solidFill>
              </a:rPr>
              <a:t>２７</a:t>
            </a:r>
            <a:r>
              <a:rPr lang="en-US" altLang="ja-JP" sz="3200" dirty="0" smtClean="0">
                <a:solidFill>
                  <a:schemeClr val="tx1">
                    <a:lumMod val="75000"/>
                    <a:lumOff val="25000"/>
                  </a:schemeClr>
                </a:solidFill>
              </a:rPr>
              <a:t>.</a:t>
            </a:r>
            <a:r>
              <a:rPr lang="ja-JP" altLang="en-US" sz="3200" dirty="0" smtClean="0">
                <a:solidFill>
                  <a:schemeClr val="tx1">
                    <a:lumMod val="75000"/>
                    <a:lumOff val="25000"/>
                  </a:schemeClr>
                </a:solidFill>
              </a:rPr>
              <a:t>８</a:t>
            </a:r>
            <a:r>
              <a:rPr lang="ja-JP" altLang="en-US" sz="2800" dirty="0" smtClean="0">
                <a:solidFill>
                  <a:schemeClr val="tx1">
                    <a:lumMod val="75000"/>
                    <a:lumOff val="25000"/>
                  </a:schemeClr>
                </a:solidFill>
              </a:rPr>
              <a:t>歳</a:t>
            </a:r>
            <a:endParaRPr lang="en-US" altLang="ja-JP" sz="2800" dirty="0" smtClean="0">
              <a:solidFill>
                <a:schemeClr val="tx1">
                  <a:lumMod val="75000"/>
                  <a:lumOff val="25000"/>
                </a:schemeClr>
              </a:solidFill>
            </a:endParaRPr>
          </a:p>
          <a:p>
            <a:pPr>
              <a:spcBef>
                <a:spcPts val="1200"/>
              </a:spcBef>
            </a:pPr>
            <a:r>
              <a:rPr lang="ja-JP" altLang="en-US" sz="2800" dirty="0" smtClean="0">
                <a:solidFill>
                  <a:schemeClr val="tx1">
                    <a:lumMod val="75000"/>
                    <a:lumOff val="25000"/>
                  </a:schemeClr>
                </a:solidFill>
              </a:rPr>
              <a:t>精神科初診年齢　　　　　　</a:t>
            </a:r>
            <a:r>
              <a:rPr lang="en-US" altLang="ja-JP" sz="2800" dirty="0" smtClean="0">
                <a:solidFill>
                  <a:schemeClr val="tx1">
                    <a:lumMod val="75000"/>
                    <a:lumOff val="25000"/>
                  </a:schemeClr>
                </a:solidFill>
              </a:rPr>
              <a:t>〃</a:t>
            </a:r>
            <a:r>
              <a:rPr lang="ja-JP" altLang="en-US" sz="3200" dirty="0" smtClean="0">
                <a:solidFill>
                  <a:schemeClr val="tx1">
                    <a:lumMod val="75000"/>
                    <a:lumOff val="25000"/>
                  </a:schemeClr>
                </a:solidFill>
              </a:rPr>
              <a:t>３９</a:t>
            </a:r>
            <a:r>
              <a:rPr lang="en-US" altLang="ja-JP" sz="3200" dirty="0" smtClean="0">
                <a:solidFill>
                  <a:schemeClr val="tx1">
                    <a:lumMod val="75000"/>
                    <a:lumOff val="25000"/>
                  </a:schemeClr>
                </a:solidFill>
              </a:rPr>
              <a:t>.</a:t>
            </a:r>
            <a:r>
              <a:rPr lang="ja-JP" altLang="en-US" sz="3200" dirty="0" smtClean="0">
                <a:solidFill>
                  <a:schemeClr val="tx1">
                    <a:lumMod val="75000"/>
                    <a:lumOff val="25000"/>
                  </a:schemeClr>
                </a:solidFill>
              </a:rPr>
              <a:t>０</a:t>
            </a:r>
            <a:r>
              <a:rPr lang="ja-JP" altLang="en-US" sz="2800" dirty="0" smtClean="0">
                <a:solidFill>
                  <a:schemeClr val="tx1">
                    <a:lumMod val="75000"/>
                    <a:lumOff val="25000"/>
                  </a:schemeClr>
                </a:solidFill>
              </a:rPr>
              <a:t>歳　</a:t>
            </a:r>
            <a:endParaRPr lang="en-US" altLang="ja-JP" sz="2800" dirty="0" smtClean="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23</a:t>
            </a:fld>
            <a:endParaRPr kumimoji="1" lang="ja-JP" altLang="en-US"/>
          </a:p>
        </p:txBody>
      </p:sp>
      <p:sp>
        <p:nvSpPr>
          <p:cNvPr id="9" name="正方形/長方形 8"/>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95536" y="404664"/>
            <a:ext cx="8856984" cy="648072"/>
          </a:xfrm>
          <a:prstGeom prst="rect">
            <a:avLst/>
          </a:prstGeom>
          <a:noFill/>
        </p:spPr>
        <p:txBody>
          <a:bodyPr wrap="square" rtlCol="0">
            <a:noAutofit/>
          </a:bodyPr>
          <a:lstStyle/>
          <a:p>
            <a:r>
              <a:rPr lang="ja-JP" altLang="en-US" sz="4000" dirty="0" smtClean="0">
                <a:ln>
                  <a:solidFill>
                    <a:schemeClr val="bg1"/>
                  </a:solidFill>
                </a:ln>
                <a:solidFill>
                  <a:schemeClr val="bg1"/>
                </a:solidFill>
              </a:rPr>
              <a:t>ギャンブル依存症のプロフィール</a:t>
            </a:r>
            <a:endParaRPr lang="en-US" altLang="ja-JP" sz="4000" dirty="0" smtClean="0">
              <a:ln>
                <a:solidFill>
                  <a:schemeClr val="bg1"/>
                </a:solidFill>
              </a:ln>
              <a:solidFill>
                <a:schemeClr val="bg1"/>
              </a:solidFill>
            </a:endParaRPr>
          </a:p>
        </p:txBody>
      </p:sp>
      <p:sp>
        <p:nvSpPr>
          <p:cNvPr id="11" name="テキスト ボックス 10"/>
          <p:cNvSpPr txBox="1"/>
          <p:nvPr/>
        </p:nvSpPr>
        <p:spPr>
          <a:xfrm>
            <a:off x="755576" y="3970717"/>
            <a:ext cx="8208912" cy="2122579"/>
          </a:xfrm>
          <a:prstGeom prst="rect">
            <a:avLst/>
          </a:prstGeom>
          <a:noFill/>
        </p:spPr>
        <p:txBody>
          <a:bodyPr wrap="square" rtlCol="0">
            <a:noAutofit/>
          </a:bodyPr>
          <a:lstStyle/>
          <a:p>
            <a:pPr>
              <a:spcBef>
                <a:spcPts val="1200"/>
              </a:spcBef>
            </a:pPr>
            <a:r>
              <a:rPr lang="ja-JP" altLang="en-US" sz="2800" dirty="0" smtClean="0">
                <a:solidFill>
                  <a:schemeClr val="tx1">
                    <a:lumMod val="75000"/>
                    <a:lumOff val="25000"/>
                  </a:schemeClr>
                </a:solidFill>
              </a:rPr>
              <a:t>つぎ込んだ金額　　　　　平均</a:t>
            </a:r>
            <a:r>
              <a:rPr lang="en-US" altLang="ja-JP" sz="3200" dirty="0" smtClean="0">
                <a:solidFill>
                  <a:schemeClr val="tx1">
                    <a:lumMod val="75000"/>
                    <a:lumOff val="25000"/>
                  </a:schemeClr>
                </a:solidFill>
              </a:rPr>
              <a:t>1,300</a:t>
            </a:r>
            <a:r>
              <a:rPr lang="ja-JP" altLang="en-US" sz="2800" dirty="0" smtClean="0">
                <a:solidFill>
                  <a:schemeClr val="tx1">
                    <a:lumMod val="75000"/>
                    <a:lumOff val="25000"/>
                  </a:schemeClr>
                </a:solidFill>
              </a:rPr>
              <a:t>万円</a:t>
            </a:r>
            <a:r>
              <a:rPr lang="en-US" altLang="ja-JP" sz="2000" dirty="0" smtClean="0">
                <a:solidFill>
                  <a:schemeClr val="tx1">
                    <a:lumMod val="75000"/>
                    <a:lumOff val="25000"/>
                  </a:schemeClr>
                </a:solidFill>
              </a:rPr>
              <a:t/>
            </a:r>
            <a:br>
              <a:rPr lang="en-US" altLang="ja-JP" sz="2000" dirty="0" smtClean="0">
                <a:solidFill>
                  <a:schemeClr val="tx1">
                    <a:lumMod val="75000"/>
                    <a:lumOff val="25000"/>
                  </a:schemeClr>
                </a:solidFill>
              </a:rPr>
            </a:br>
            <a:r>
              <a:rPr lang="ja-JP" altLang="en-US" sz="2000" dirty="0">
                <a:solidFill>
                  <a:schemeClr val="tx1">
                    <a:lumMod val="75000"/>
                    <a:lumOff val="25000"/>
                  </a:schemeClr>
                </a:solidFill>
              </a:rPr>
              <a:t>　</a:t>
            </a:r>
            <a:r>
              <a:rPr lang="ja-JP" altLang="en-US" sz="2000" dirty="0" smtClean="0">
                <a:solidFill>
                  <a:schemeClr val="tx1">
                    <a:lumMod val="75000"/>
                    <a:lumOff val="25000"/>
                  </a:schemeClr>
                </a:solidFill>
              </a:rPr>
              <a:t>　　　　　　　　　　　　　　　</a:t>
            </a:r>
            <a:r>
              <a:rPr lang="ja-JP" altLang="en-US" dirty="0" smtClean="0">
                <a:solidFill>
                  <a:schemeClr val="tx1">
                    <a:lumMod val="75000"/>
                    <a:lumOff val="25000"/>
                  </a:schemeClr>
                </a:solidFill>
              </a:rPr>
              <a:t>　</a:t>
            </a:r>
            <a:r>
              <a:rPr lang="ja-JP" altLang="en-US" sz="2400" dirty="0" smtClean="0">
                <a:solidFill>
                  <a:schemeClr val="tx1">
                    <a:lumMod val="75000"/>
                    <a:lumOff val="25000"/>
                  </a:schemeClr>
                </a:solidFill>
              </a:rPr>
              <a:t>（</a:t>
            </a:r>
            <a:r>
              <a:rPr lang="en-US" altLang="ja-JP" sz="2400" dirty="0" smtClean="0">
                <a:solidFill>
                  <a:schemeClr val="tx1">
                    <a:lumMod val="75000"/>
                    <a:lumOff val="25000"/>
                  </a:schemeClr>
                </a:solidFill>
              </a:rPr>
              <a:t>50</a:t>
            </a:r>
            <a:r>
              <a:rPr lang="ja-JP" altLang="en-US" dirty="0" smtClean="0">
                <a:solidFill>
                  <a:schemeClr val="tx1">
                    <a:lumMod val="75000"/>
                    <a:lumOff val="25000"/>
                  </a:schemeClr>
                </a:solidFill>
              </a:rPr>
              <a:t>万</a:t>
            </a:r>
            <a:r>
              <a:rPr lang="ja-JP" altLang="en-US" sz="2400" dirty="0" smtClean="0">
                <a:solidFill>
                  <a:schemeClr val="tx1">
                    <a:lumMod val="75000"/>
                    <a:lumOff val="25000"/>
                  </a:schemeClr>
                </a:solidFill>
              </a:rPr>
              <a:t>～</a:t>
            </a:r>
            <a:r>
              <a:rPr lang="en-US" altLang="ja-JP" sz="2400" dirty="0" smtClean="0">
                <a:solidFill>
                  <a:schemeClr val="tx1">
                    <a:lumMod val="75000"/>
                    <a:lumOff val="25000"/>
                  </a:schemeClr>
                </a:solidFill>
              </a:rPr>
              <a:t>1</a:t>
            </a:r>
            <a:r>
              <a:rPr lang="ja-JP" altLang="en-US" dirty="0" smtClean="0">
                <a:solidFill>
                  <a:schemeClr val="tx1">
                    <a:lumMod val="75000"/>
                    <a:lumOff val="25000"/>
                  </a:schemeClr>
                </a:solidFill>
              </a:rPr>
              <a:t>億</a:t>
            </a:r>
            <a:r>
              <a:rPr lang="en-US" altLang="ja-JP" sz="2400" dirty="0" smtClean="0">
                <a:solidFill>
                  <a:schemeClr val="tx1">
                    <a:lumMod val="75000"/>
                    <a:lumOff val="25000"/>
                  </a:schemeClr>
                </a:solidFill>
              </a:rPr>
              <a:t>1000</a:t>
            </a:r>
            <a:r>
              <a:rPr lang="ja-JP" altLang="en-US" dirty="0" smtClean="0">
                <a:solidFill>
                  <a:schemeClr val="tx1">
                    <a:lumMod val="75000"/>
                    <a:lumOff val="25000"/>
                  </a:schemeClr>
                </a:solidFill>
              </a:rPr>
              <a:t>万円</a:t>
            </a:r>
            <a:r>
              <a:rPr lang="ja-JP" altLang="en-US" sz="2400" dirty="0" smtClean="0">
                <a:solidFill>
                  <a:schemeClr val="tx1">
                    <a:lumMod val="75000"/>
                    <a:lumOff val="25000"/>
                  </a:schemeClr>
                </a:solidFill>
              </a:rPr>
              <a:t>）</a:t>
            </a:r>
            <a:endParaRPr lang="en-US" altLang="ja-JP" sz="2400" dirty="0" smtClean="0">
              <a:solidFill>
                <a:schemeClr val="tx1">
                  <a:lumMod val="75000"/>
                  <a:lumOff val="25000"/>
                </a:schemeClr>
              </a:solidFill>
            </a:endParaRPr>
          </a:p>
          <a:p>
            <a:pPr>
              <a:spcBef>
                <a:spcPts val="1200"/>
              </a:spcBef>
            </a:pPr>
            <a:r>
              <a:rPr lang="ja-JP" altLang="en-US" sz="2800" dirty="0" smtClean="0">
                <a:solidFill>
                  <a:schemeClr val="tx1">
                    <a:lumMod val="75000"/>
                    <a:lumOff val="25000"/>
                  </a:schemeClr>
                </a:solidFill>
              </a:rPr>
              <a:t>精神科初診時の借金残高　平均   </a:t>
            </a:r>
            <a:r>
              <a:rPr lang="en-US" altLang="ja-JP" sz="3200" dirty="0" smtClean="0">
                <a:solidFill>
                  <a:schemeClr val="tx1">
                    <a:lumMod val="75000"/>
                    <a:lumOff val="25000"/>
                  </a:schemeClr>
                </a:solidFill>
              </a:rPr>
              <a:t>600</a:t>
            </a:r>
            <a:r>
              <a:rPr lang="ja-JP" altLang="en-US" sz="2800" dirty="0" smtClean="0">
                <a:solidFill>
                  <a:schemeClr val="tx1">
                    <a:lumMod val="75000"/>
                    <a:lumOff val="25000"/>
                  </a:schemeClr>
                </a:solidFill>
              </a:rPr>
              <a:t>万円</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dirty="0" smtClean="0">
                <a:solidFill>
                  <a:schemeClr val="tx1">
                    <a:lumMod val="75000"/>
                    <a:lumOff val="25000"/>
                  </a:schemeClr>
                </a:solidFill>
              </a:rPr>
              <a:t>　　　　　　　　　　　　</a:t>
            </a:r>
            <a:r>
              <a:rPr lang="ja-JP" altLang="en-US" sz="2400" dirty="0" smtClean="0">
                <a:solidFill>
                  <a:schemeClr val="tx1">
                    <a:lumMod val="75000"/>
                    <a:lumOff val="25000"/>
                  </a:schemeClr>
                </a:solidFill>
              </a:rPr>
              <a:t>（０</a:t>
            </a:r>
            <a:r>
              <a:rPr lang="ja-JP" altLang="en-US" dirty="0" smtClean="0">
                <a:solidFill>
                  <a:schemeClr val="tx1">
                    <a:lumMod val="75000"/>
                    <a:lumOff val="25000"/>
                  </a:schemeClr>
                </a:solidFill>
              </a:rPr>
              <a:t>円</a:t>
            </a:r>
            <a:r>
              <a:rPr lang="ja-JP" altLang="en-US" sz="2400" dirty="0" smtClean="0">
                <a:solidFill>
                  <a:schemeClr val="tx1">
                    <a:lumMod val="75000"/>
                    <a:lumOff val="25000"/>
                  </a:schemeClr>
                </a:solidFill>
              </a:rPr>
              <a:t>～</a:t>
            </a:r>
            <a:r>
              <a:rPr lang="en-US" altLang="ja-JP" sz="2400" dirty="0" smtClean="0">
                <a:solidFill>
                  <a:schemeClr val="tx1">
                    <a:lumMod val="75000"/>
                    <a:lumOff val="25000"/>
                  </a:schemeClr>
                </a:solidFill>
              </a:rPr>
              <a:t>6000</a:t>
            </a:r>
            <a:r>
              <a:rPr lang="ja-JP" altLang="en-US" dirty="0" smtClean="0">
                <a:solidFill>
                  <a:schemeClr val="tx1">
                    <a:lumMod val="75000"/>
                    <a:lumOff val="25000"/>
                  </a:schemeClr>
                </a:solidFill>
              </a:rPr>
              <a:t>万円</a:t>
            </a:r>
            <a:r>
              <a:rPr lang="ja-JP" altLang="en-US" sz="2400" dirty="0" smtClean="0">
                <a:solidFill>
                  <a:schemeClr val="tx1">
                    <a:lumMod val="75000"/>
                    <a:lumOff val="25000"/>
                  </a:schemeClr>
                </a:solidFill>
              </a:rPr>
              <a:t>）</a:t>
            </a:r>
            <a:endParaRPr lang="en-US" altLang="ja-JP" sz="2400" dirty="0" smtClean="0">
              <a:solidFill>
                <a:schemeClr val="tx1">
                  <a:lumMod val="75000"/>
                  <a:lumOff val="25000"/>
                </a:schemeClr>
              </a:solidFill>
            </a:endParaRPr>
          </a:p>
          <a:p>
            <a:pPr>
              <a:spcBef>
                <a:spcPts val="1200"/>
              </a:spcBef>
            </a:pPr>
            <a:endParaRPr lang="en-US" altLang="ja-JP" sz="2800" dirty="0" smtClean="0">
              <a:solidFill>
                <a:schemeClr val="tx1">
                  <a:lumMod val="75000"/>
                  <a:lumOff val="25000"/>
                </a:schemeClr>
              </a:solidFill>
            </a:endParaRPr>
          </a:p>
        </p:txBody>
      </p:sp>
      <p:sp>
        <p:nvSpPr>
          <p:cNvPr id="12" name="テキスト ボックス 11"/>
          <p:cNvSpPr txBox="1"/>
          <p:nvPr/>
        </p:nvSpPr>
        <p:spPr>
          <a:xfrm>
            <a:off x="611560" y="1412776"/>
            <a:ext cx="8460000" cy="648072"/>
          </a:xfrm>
          <a:prstGeom prst="rect">
            <a:avLst/>
          </a:prstGeom>
          <a:noFill/>
        </p:spPr>
        <p:txBody>
          <a:bodyPr wrap="square" rtlCol="0">
            <a:noAutofit/>
          </a:bodyPr>
          <a:lstStyle/>
          <a:p>
            <a:r>
              <a:rPr lang="ja-JP" altLang="en-US" sz="2400" dirty="0" smtClean="0">
                <a:solidFill>
                  <a:schemeClr val="tx1">
                    <a:lumMod val="75000"/>
                    <a:lumOff val="25000"/>
                  </a:schemeClr>
                </a:solidFill>
              </a:rPr>
              <a:t>　　　帚木蓬生医師の実態調査（２００８）</a:t>
            </a:r>
            <a:endParaRPr lang="en-US" altLang="ja-JP" sz="2400" dirty="0" smtClean="0">
              <a:solidFill>
                <a:schemeClr val="tx1">
                  <a:lumMod val="75000"/>
                  <a:lumOff val="25000"/>
                </a:schemeClr>
              </a:solidFill>
            </a:endParaRPr>
          </a:p>
        </p:txBody>
      </p:sp>
      <p:cxnSp>
        <p:nvCxnSpPr>
          <p:cNvPr id="5" name="直線コネクタ 4"/>
          <p:cNvCxnSpPr/>
          <p:nvPr/>
        </p:nvCxnSpPr>
        <p:spPr>
          <a:xfrm>
            <a:off x="611560" y="1628800"/>
            <a:ext cx="86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63960" y="6093296"/>
            <a:ext cx="8460000" cy="648072"/>
          </a:xfrm>
          <a:prstGeom prst="rect">
            <a:avLst/>
          </a:prstGeom>
          <a:noFill/>
        </p:spPr>
        <p:txBody>
          <a:bodyPr wrap="square" rtlCol="0">
            <a:noAutofit/>
          </a:bodyPr>
          <a:lstStyle/>
          <a:p>
            <a:r>
              <a:rPr lang="ja-JP" altLang="en-US" sz="2800" dirty="0" smtClean="0">
                <a:solidFill>
                  <a:schemeClr val="tx1">
                    <a:lumMod val="75000"/>
                    <a:lumOff val="25000"/>
                  </a:schemeClr>
                </a:solidFill>
              </a:rPr>
              <a:t>パチンコ・スロット</a:t>
            </a:r>
            <a:r>
              <a:rPr lang="ja-JP" altLang="en-US" sz="2800" dirty="0">
                <a:solidFill>
                  <a:schemeClr val="tx1">
                    <a:lumMod val="75000"/>
                    <a:lumOff val="25000"/>
                  </a:schemeClr>
                </a:solidFill>
              </a:rPr>
              <a:t>の“元凶率” </a:t>
            </a:r>
            <a:r>
              <a:rPr lang="ja-JP" altLang="en-US" sz="2800" dirty="0" smtClean="0">
                <a:solidFill>
                  <a:schemeClr val="tx1">
                    <a:lumMod val="75000"/>
                    <a:lumOff val="25000"/>
                  </a:schemeClr>
                </a:solidFill>
              </a:rPr>
              <a:t>　</a:t>
            </a:r>
            <a:r>
              <a:rPr lang="en-US" altLang="ja-JP" sz="3200" dirty="0" smtClean="0">
                <a:solidFill>
                  <a:schemeClr val="tx1">
                    <a:lumMod val="75000"/>
                    <a:lumOff val="25000"/>
                  </a:schemeClr>
                </a:solidFill>
              </a:rPr>
              <a:t>80</a:t>
            </a:r>
            <a:r>
              <a:rPr lang="ja-JP" altLang="en-US" sz="2800" dirty="0" smtClean="0">
                <a:solidFill>
                  <a:schemeClr val="tx1">
                    <a:lumMod val="75000"/>
                    <a:lumOff val="25000"/>
                  </a:schemeClr>
                </a:solidFill>
              </a:rPr>
              <a:t>％強</a:t>
            </a:r>
            <a:endParaRPr lang="en-US" altLang="ja-JP" sz="2800" dirty="0" smtClean="0">
              <a:solidFill>
                <a:schemeClr val="tx1">
                  <a:lumMod val="75000"/>
                  <a:lumOff val="25000"/>
                </a:schemeClr>
              </a:solidFill>
            </a:endParaRPr>
          </a:p>
        </p:txBody>
      </p:sp>
      <p:cxnSp>
        <p:nvCxnSpPr>
          <p:cNvPr id="8" name="直線コネクタ 7"/>
          <p:cNvCxnSpPr/>
          <p:nvPr/>
        </p:nvCxnSpPr>
        <p:spPr>
          <a:xfrm>
            <a:off x="390061" y="3789040"/>
            <a:ext cx="8280920" cy="0"/>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390061" y="5877272"/>
            <a:ext cx="8280920" cy="0"/>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2469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2852936"/>
            <a:ext cx="8136904" cy="2448272"/>
          </a:xfrm>
          <a:prstGeom prst="rect">
            <a:avLst/>
          </a:prstGeom>
          <a:noFill/>
        </p:spPr>
        <p:txBody>
          <a:bodyPr wrap="square" rtlCol="0">
            <a:noAutofit/>
          </a:bodyPr>
          <a:lstStyle/>
          <a:p>
            <a:pPr>
              <a:lnSpc>
                <a:spcPct val="150000"/>
              </a:lnSpc>
              <a:spcBef>
                <a:spcPts val="1200"/>
              </a:spcBef>
            </a:pPr>
            <a:r>
              <a:rPr lang="ja-JP" altLang="en-US" sz="2800" dirty="0" smtClean="0">
                <a:solidFill>
                  <a:schemeClr val="tx1">
                    <a:lumMod val="75000"/>
                    <a:lumOff val="25000"/>
                  </a:schemeClr>
                </a:solidFill>
              </a:rPr>
              <a:t>「各ギャンブル等施設数・</a:t>
            </a:r>
            <a:r>
              <a:rPr lang="ja-JP" altLang="en-US" sz="2800" dirty="0" smtClean="0">
                <a:solidFill>
                  <a:srgbClr val="CC0000"/>
                </a:solidFill>
              </a:rPr>
              <a:t>売上高</a:t>
            </a:r>
            <a:r>
              <a:rPr lang="ja-JP" altLang="en-US" sz="2800" dirty="0" smtClean="0">
                <a:solidFill>
                  <a:schemeClr val="tx1">
                    <a:lumMod val="75000"/>
                    <a:lumOff val="25000"/>
                  </a:schemeClr>
                </a:solidFill>
              </a:rPr>
              <a:t>と、</a:t>
            </a:r>
            <a:endParaRPr lang="en-US" altLang="ja-JP" sz="2800" dirty="0">
              <a:solidFill>
                <a:schemeClr val="tx1">
                  <a:lumMod val="75000"/>
                  <a:lumOff val="25000"/>
                </a:schemeClr>
              </a:solidFill>
            </a:endParaRPr>
          </a:p>
          <a:p>
            <a:pPr>
              <a:lnSpc>
                <a:spcPct val="150000"/>
              </a:lnSpc>
              <a:spcBef>
                <a:spcPts val="1200"/>
              </a:spcBef>
            </a:pPr>
            <a:r>
              <a:rPr lang="ja-JP" altLang="en-US" sz="2800" dirty="0" smtClean="0">
                <a:solidFill>
                  <a:schemeClr val="tx1">
                    <a:lumMod val="75000"/>
                    <a:lumOff val="25000"/>
                  </a:schemeClr>
                </a:solidFill>
              </a:rPr>
              <a:t>　そのギャンブル等に依存している当センターの</a:t>
            </a:r>
            <a:endParaRPr lang="en-US" altLang="ja-JP" sz="2800" dirty="0" smtClean="0">
              <a:solidFill>
                <a:schemeClr val="tx1">
                  <a:lumMod val="75000"/>
                  <a:lumOff val="25000"/>
                </a:schemeClr>
              </a:solidFill>
            </a:endParaRPr>
          </a:p>
          <a:p>
            <a:pPr>
              <a:lnSpc>
                <a:spcPct val="150000"/>
              </a:lnSpc>
              <a:spcBef>
                <a:spcPts val="1200"/>
              </a:spcBef>
            </a:pPr>
            <a:r>
              <a:rPr lang="ja-JP" altLang="en-US" sz="2800" dirty="0" smtClean="0">
                <a:solidFill>
                  <a:schemeClr val="tx1">
                    <a:lumMod val="75000"/>
                    <a:lumOff val="25000"/>
                  </a:schemeClr>
                </a:solidFill>
              </a:rPr>
              <a:t>　受診</a:t>
            </a:r>
            <a:r>
              <a:rPr lang="ja-JP" altLang="en-US" sz="2800" dirty="0" smtClean="0">
                <a:solidFill>
                  <a:srgbClr val="CC0000"/>
                </a:solidFill>
              </a:rPr>
              <a:t>患者数</a:t>
            </a:r>
            <a:r>
              <a:rPr lang="ja-JP" altLang="en-US" sz="2800" dirty="0" smtClean="0">
                <a:solidFill>
                  <a:schemeClr val="tx1">
                    <a:lumMod val="75000"/>
                    <a:lumOff val="25000"/>
                  </a:schemeClr>
                </a:solidFill>
              </a:rPr>
              <a:t>は、高い相関を示しています。」</a:t>
            </a:r>
            <a:endParaRPr lang="en-US" altLang="ja-JP" sz="2800" dirty="0" smtClean="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24</a:t>
            </a:fld>
            <a:endParaRPr kumimoji="1" lang="ja-JP" altLang="en-US"/>
          </a:p>
        </p:txBody>
      </p:sp>
      <p:sp>
        <p:nvSpPr>
          <p:cNvPr id="9" name="正方形/長方形 8"/>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95536" y="404664"/>
            <a:ext cx="8856984" cy="648072"/>
          </a:xfrm>
          <a:prstGeom prst="rect">
            <a:avLst/>
          </a:prstGeom>
          <a:noFill/>
        </p:spPr>
        <p:txBody>
          <a:bodyPr wrap="square" rtlCol="0">
            <a:noAutofit/>
          </a:bodyPr>
          <a:lstStyle/>
          <a:p>
            <a:r>
              <a:rPr lang="ja-JP" altLang="en-US" sz="4000" dirty="0" smtClean="0">
                <a:ln>
                  <a:solidFill>
                    <a:schemeClr val="bg1"/>
                  </a:solidFill>
                </a:ln>
                <a:solidFill>
                  <a:schemeClr val="bg1"/>
                </a:solidFill>
              </a:rPr>
              <a:t>ギャンブル</a:t>
            </a:r>
            <a:r>
              <a:rPr lang="ja-JP" altLang="en-US" sz="4000" dirty="0">
                <a:ln>
                  <a:solidFill>
                    <a:schemeClr val="bg1"/>
                  </a:solidFill>
                </a:ln>
                <a:solidFill>
                  <a:schemeClr val="bg1"/>
                </a:solidFill>
              </a:rPr>
              <a:t>と</a:t>
            </a:r>
            <a:r>
              <a:rPr lang="ja-JP" altLang="en-US" sz="4000" dirty="0" smtClean="0">
                <a:ln>
                  <a:solidFill>
                    <a:schemeClr val="bg1"/>
                  </a:solidFill>
                </a:ln>
                <a:solidFill>
                  <a:schemeClr val="bg1"/>
                </a:solidFill>
              </a:rPr>
              <a:t>依存症の相関関係</a:t>
            </a:r>
            <a:endParaRPr lang="en-US" altLang="ja-JP" sz="4000" dirty="0" smtClean="0">
              <a:ln>
                <a:solidFill>
                  <a:schemeClr val="bg1"/>
                </a:solidFill>
              </a:ln>
              <a:solidFill>
                <a:schemeClr val="bg1"/>
              </a:solidFill>
            </a:endParaRPr>
          </a:p>
        </p:txBody>
      </p:sp>
      <p:sp>
        <p:nvSpPr>
          <p:cNvPr id="12" name="テキスト ボックス 11"/>
          <p:cNvSpPr txBox="1"/>
          <p:nvPr/>
        </p:nvSpPr>
        <p:spPr>
          <a:xfrm>
            <a:off x="611560" y="1412776"/>
            <a:ext cx="8460000" cy="864096"/>
          </a:xfrm>
          <a:prstGeom prst="rect">
            <a:avLst/>
          </a:prstGeom>
          <a:noFill/>
        </p:spPr>
        <p:txBody>
          <a:bodyPr wrap="square" rtlCol="0">
            <a:noAutofit/>
          </a:bodyPr>
          <a:lstStyle/>
          <a:p>
            <a:r>
              <a:rPr lang="ja-JP" altLang="en-US" sz="2400" dirty="0" smtClean="0">
                <a:solidFill>
                  <a:schemeClr val="tx1">
                    <a:lumMod val="75000"/>
                    <a:lumOff val="25000"/>
                  </a:schemeClr>
                </a:solidFill>
              </a:rPr>
              <a:t>　　　</a:t>
            </a:r>
            <a:r>
              <a:rPr lang="ja-JP" altLang="en-US" sz="2400" dirty="0">
                <a:solidFill>
                  <a:schemeClr val="tx1">
                    <a:lumMod val="75000"/>
                    <a:lumOff val="25000"/>
                  </a:schemeClr>
                </a:solidFill>
              </a:rPr>
              <a:t>久里</a:t>
            </a:r>
            <a:r>
              <a:rPr lang="ja-JP" altLang="en-US" sz="2400" dirty="0" smtClean="0">
                <a:solidFill>
                  <a:schemeClr val="tx1">
                    <a:lumMod val="75000"/>
                    <a:lumOff val="25000"/>
                  </a:schemeClr>
                </a:solidFill>
              </a:rPr>
              <a:t>浜医療センター院長・樋口進医師</a:t>
            </a:r>
            <a:endParaRPr lang="en-US" altLang="ja-JP" sz="2400" dirty="0" smtClean="0">
              <a:solidFill>
                <a:schemeClr val="tx1">
                  <a:lumMod val="75000"/>
                  <a:lumOff val="25000"/>
                </a:schemeClr>
              </a:solidFill>
            </a:endParaRPr>
          </a:p>
          <a:p>
            <a:r>
              <a:rPr lang="ja-JP" altLang="en-US" sz="2400" dirty="0" smtClean="0">
                <a:solidFill>
                  <a:schemeClr val="tx1">
                    <a:lumMod val="75000"/>
                    <a:lumOff val="25000"/>
                  </a:schemeClr>
                </a:solidFill>
              </a:rPr>
              <a:t>　　　　　　　（ＩＲ整備推進会議　６</a:t>
            </a:r>
            <a:r>
              <a:rPr lang="en-US" altLang="ja-JP" sz="2400" dirty="0" smtClean="0">
                <a:solidFill>
                  <a:schemeClr val="tx1">
                    <a:lumMod val="75000"/>
                    <a:lumOff val="25000"/>
                  </a:schemeClr>
                </a:solidFill>
              </a:rPr>
              <a:t>.</a:t>
            </a:r>
            <a:r>
              <a:rPr lang="ja-JP" altLang="en-US" sz="2400" dirty="0" smtClean="0">
                <a:solidFill>
                  <a:schemeClr val="tx1">
                    <a:lumMod val="75000"/>
                    <a:lumOff val="25000"/>
                  </a:schemeClr>
                </a:solidFill>
              </a:rPr>
              <a:t>２０ヒアリング）</a:t>
            </a:r>
            <a:endParaRPr lang="en-US" altLang="ja-JP" sz="2400" dirty="0" smtClean="0">
              <a:solidFill>
                <a:schemeClr val="tx1">
                  <a:lumMod val="75000"/>
                  <a:lumOff val="25000"/>
                </a:schemeClr>
              </a:solidFill>
            </a:endParaRPr>
          </a:p>
        </p:txBody>
      </p:sp>
      <p:cxnSp>
        <p:nvCxnSpPr>
          <p:cNvPr id="5" name="直線コネクタ 4"/>
          <p:cNvCxnSpPr/>
          <p:nvPr/>
        </p:nvCxnSpPr>
        <p:spPr>
          <a:xfrm>
            <a:off x="611560" y="1628800"/>
            <a:ext cx="86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843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25</a:t>
            </a:fld>
            <a:endParaRPr kumimoji="1" lang="ja-JP" altLang="en-US"/>
          </a:p>
        </p:txBody>
      </p:sp>
      <p:sp>
        <p:nvSpPr>
          <p:cNvPr id="5" name="正方形/長方形 4"/>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テキスト ボックス 5"/>
          <p:cNvSpPr txBox="1"/>
          <p:nvPr/>
        </p:nvSpPr>
        <p:spPr>
          <a:xfrm>
            <a:off x="395536" y="188640"/>
            <a:ext cx="8856984" cy="1161360"/>
          </a:xfrm>
          <a:prstGeom prst="rect">
            <a:avLst/>
          </a:prstGeom>
          <a:noFill/>
        </p:spPr>
        <p:txBody>
          <a:bodyPr wrap="square" rtlCol="0">
            <a:noAutofit/>
          </a:bodyPr>
          <a:lstStyle/>
          <a:p>
            <a:r>
              <a:rPr lang="ja-JP" altLang="en-US" sz="3600" spc="600" dirty="0" smtClean="0">
                <a:ln>
                  <a:solidFill>
                    <a:schemeClr val="bg1"/>
                  </a:solidFill>
                </a:ln>
                <a:solidFill>
                  <a:schemeClr val="bg1"/>
                </a:solidFill>
              </a:rPr>
              <a:t>日本の「ギャンブル人口」と</a:t>
            </a:r>
            <a:endParaRPr lang="en-US" altLang="ja-JP" sz="3600" spc="600" dirty="0" smtClean="0">
              <a:ln>
                <a:solidFill>
                  <a:schemeClr val="bg1"/>
                </a:solidFill>
              </a:ln>
              <a:solidFill>
                <a:schemeClr val="bg1"/>
              </a:solidFill>
            </a:endParaRPr>
          </a:p>
          <a:p>
            <a:r>
              <a:rPr lang="ja-JP" altLang="en-US" sz="3600" spc="600" dirty="0" smtClean="0">
                <a:ln>
                  <a:solidFill>
                    <a:schemeClr val="bg1"/>
                  </a:solidFill>
                </a:ln>
                <a:solidFill>
                  <a:schemeClr val="bg1"/>
                </a:solidFill>
              </a:rPr>
              <a:t>　　　　　　「市場規模」</a:t>
            </a:r>
            <a:r>
              <a:rPr lang="en-US" altLang="ja-JP" sz="3600" spc="600" dirty="0" smtClean="0">
                <a:ln>
                  <a:solidFill>
                    <a:schemeClr val="bg1"/>
                  </a:solidFill>
                </a:ln>
                <a:solidFill>
                  <a:schemeClr val="bg1"/>
                </a:solidFill>
              </a:rPr>
              <a:t>(2015)</a:t>
            </a:r>
            <a:endParaRPr lang="en-US" altLang="ja-JP" sz="3200" spc="600" dirty="0" smtClean="0">
              <a:ln>
                <a:solidFill>
                  <a:schemeClr val="bg1"/>
                </a:solidFill>
              </a:ln>
              <a:solidFill>
                <a:schemeClr val="bg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2527003446"/>
              </p:ext>
            </p:extLst>
          </p:nvPr>
        </p:nvGraphicFramePr>
        <p:xfrm>
          <a:off x="595219" y="1772816"/>
          <a:ext cx="7920880" cy="4376129"/>
        </p:xfrm>
        <a:graphic>
          <a:graphicData uri="http://schemas.openxmlformats.org/drawingml/2006/table">
            <a:tbl>
              <a:tblPr firstRow="1" bandRow="1">
                <a:tableStyleId>{5C22544A-7EE6-4342-B048-85BDC9FD1C3A}</a:tableStyleId>
              </a:tblPr>
              <a:tblGrid>
                <a:gridCol w="1816541"/>
                <a:gridCol w="2143899"/>
                <a:gridCol w="2104573"/>
                <a:gridCol w="1855867"/>
              </a:tblGrid>
              <a:tr h="1175061">
                <a:tc>
                  <a:txBody>
                    <a:bodyPr/>
                    <a:lstStyle/>
                    <a:p>
                      <a:pPr algn="ctr"/>
                      <a:r>
                        <a:rPr kumimoji="1" lang="ja-JP" altLang="en-US" sz="2000" dirty="0" smtClean="0"/>
                        <a:t>ギャンブルの種類</a:t>
                      </a:r>
                      <a:endParaRPr kumimoji="1" lang="ja-JP" altLang="en-US" dirty="0"/>
                    </a:p>
                  </a:txBody>
                  <a:tcPr anchor="ctr"/>
                </a:tc>
                <a:tc>
                  <a:txBody>
                    <a:bodyPr/>
                    <a:lstStyle/>
                    <a:p>
                      <a:pPr algn="ctr"/>
                      <a:r>
                        <a:rPr kumimoji="1" lang="ja-JP" altLang="en-US" dirty="0" smtClean="0"/>
                        <a:t>Ａ．参加人口</a:t>
                      </a:r>
                      <a:endParaRPr kumimoji="1" lang="en-US" altLang="ja-JP" dirty="0" smtClean="0"/>
                    </a:p>
                    <a:p>
                      <a:pPr algn="ctr"/>
                      <a:r>
                        <a:rPr kumimoji="1" lang="ja-JP" altLang="en-US" dirty="0" smtClean="0"/>
                        <a:t>　</a:t>
                      </a:r>
                      <a:r>
                        <a:rPr kumimoji="1" lang="ja-JP" altLang="en-US" sz="1800" b="0" dirty="0" smtClean="0"/>
                        <a:t>　（参加率）</a:t>
                      </a:r>
                      <a:endParaRPr kumimoji="1" lang="ja-JP" altLang="en-US" sz="1800" b="0" dirty="0"/>
                    </a:p>
                  </a:txBody>
                  <a:tcPr anchor="ctr"/>
                </a:tc>
                <a:tc>
                  <a:txBody>
                    <a:bodyPr/>
                    <a:lstStyle/>
                    <a:p>
                      <a:pPr algn="ctr"/>
                      <a:r>
                        <a:rPr kumimoji="1" lang="ja-JP" altLang="en-US" dirty="0" smtClean="0"/>
                        <a:t>Ｂ．市場規模</a:t>
                      </a:r>
                      <a:endParaRPr kumimoji="1" lang="ja-JP" altLang="en-US" dirty="0"/>
                    </a:p>
                  </a:txBody>
                  <a:tcPr anchor="ctr"/>
                </a:tc>
                <a:tc>
                  <a:txBody>
                    <a:bodyPr/>
                    <a:lstStyle/>
                    <a:p>
                      <a:pPr algn="ctr"/>
                      <a:r>
                        <a:rPr kumimoji="1" lang="ja-JP" altLang="en-US" dirty="0" smtClean="0"/>
                        <a:t>１人あたり</a:t>
                      </a:r>
                      <a:endParaRPr kumimoji="1" lang="en-US" altLang="ja-JP" dirty="0" smtClean="0"/>
                    </a:p>
                    <a:p>
                      <a:pPr algn="ctr"/>
                      <a:r>
                        <a:rPr kumimoji="1" lang="ja-JP" altLang="en-US" dirty="0" smtClean="0"/>
                        <a:t>投入額</a:t>
                      </a:r>
                      <a:r>
                        <a:rPr kumimoji="1" lang="ja-JP" altLang="en-US" spc="-150" baseline="0" dirty="0" smtClean="0"/>
                        <a:t>（Ｂ</a:t>
                      </a:r>
                      <a:r>
                        <a:rPr kumimoji="1" lang="en-US" altLang="ja-JP" spc="-150" baseline="0" dirty="0" smtClean="0"/>
                        <a:t>/</a:t>
                      </a:r>
                      <a:r>
                        <a:rPr kumimoji="1" lang="ja-JP" altLang="en-US" spc="-150" baseline="0" dirty="0" smtClean="0"/>
                        <a:t>Ａ）</a:t>
                      </a:r>
                      <a:endParaRPr kumimoji="1" lang="ja-JP" altLang="en-US" spc="-150" baseline="0" dirty="0"/>
                    </a:p>
                  </a:txBody>
                  <a:tcPr anchor="ctr"/>
                </a:tc>
              </a:tr>
              <a:tr h="800267">
                <a:tc>
                  <a:txBody>
                    <a:bodyPr/>
                    <a:lstStyle/>
                    <a:p>
                      <a:r>
                        <a:rPr kumimoji="1" lang="ja-JP" altLang="en-US" sz="2000" dirty="0" smtClean="0">
                          <a:solidFill>
                            <a:schemeClr val="tx1">
                              <a:lumMod val="75000"/>
                              <a:lumOff val="25000"/>
                            </a:schemeClr>
                          </a:solidFill>
                        </a:rPr>
                        <a:t>パチンコ</a:t>
                      </a:r>
                      <a:endParaRPr kumimoji="1" lang="ja-JP" altLang="en-US" sz="2000" dirty="0">
                        <a:solidFill>
                          <a:schemeClr val="tx1">
                            <a:lumMod val="75000"/>
                            <a:lumOff val="25000"/>
                          </a:schemeClr>
                        </a:solidFill>
                      </a:endParaRPr>
                    </a:p>
                  </a:txBody>
                  <a:tcPr anchor="ctr"/>
                </a:tc>
                <a:tc>
                  <a:txBody>
                    <a:bodyPr/>
                    <a:lstStyle/>
                    <a:p>
                      <a:pPr algn="r"/>
                      <a:r>
                        <a:rPr kumimoji="1" lang="en-US" altLang="ja-JP" sz="2400" dirty="0" smtClean="0">
                          <a:solidFill>
                            <a:schemeClr val="tx1">
                              <a:lumMod val="75000"/>
                              <a:lumOff val="25000"/>
                            </a:schemeClr>
                          </a:solidFill>
                        </a:rPr>
                        <a:t>1,070</a:t>
                      </a:r>
                      <a:r>
                        <a:rPr kumimoji="1" lang="ja-JP" altLang="en-US" sz="2000" dirty="0" smtClean="0">
                          <a:solidFill>
                            <a:schemeClr val="tx1">
                              <a:lumMod val="75000"/>
                              <a:lumOff val="25000"/>
                            </a:schemeClr>
                          </a:solidFill>
                        </a:rPr>
                        <a:t>万人</a:t>
                      </a:r>
                      <a:endParaRPr kumimoji="1" lang="en-US" altLang="ja-JP" sz="2000" dirty="0" smtClean="0">
                        <a:solidFill>
                          <a:schemeClr val="tx1">
                            <a:lumMod val="75000"/>
                            <a:lumOff val="25000"/>
                          </a:schemeClr>
                        </a:solidFill>
                      </a:endParaRPr>
                    </a:p>
                    <a:p>
                      <a:pPr algn="r"/>
                      <a:r>
                        <a:rPr kumimoji="1" lang="en-US" altLang="ja-JP" sz="1800" dirty="0" smtClean="0">
                          <a:solidFill>
                            <a:schemeClr val="tx1">
                              <a:lumMod val="75000"/>
                              <a:lumOff val="25000"/>
                            </a:schemeClr>
                          </a:solidFill>
                        </a:rPr>
                        <a:t>(</a:t>
                      </a:r>
                      <a:r>
                        <a:rPr kumimoji="1" lang="ja-JP" altLang="en-US" sz="1800" dirty="0" smtClean="0">
                          <a:solidFill>
                            <a:schemeClr val="tx1">
                              <a:lumMod val="75000"/>
                              <a:lumOff val="25000"/>
                            </a:schemeClr>
                          </a:solidFill>
                        </a:rPr>
                        <a:t>１０</a:t>
                      </a:r>
                      <a:r>
                        <a:rPr kumimoji="1" lang="en-US" altLang="ja-JP" sz="1800" dirty="0" smtClean="0">
                          <a:solidFill>
                            <a:schemeClr val="tx1">
                              <a:lumMod val="75000"/>
                              <a:lumOff val="25000"/>
                            </a:schemeClr>
                          </a:solidFill>
                        </a:rPr>
                        <a:t>.</a:t>
                      </a:r>
                      <a:r>
                        <a:rPr kumimoji="1" lang="ja-JP" altLang="en-US" sz="1800" dirty="0" smtClean="0">
                          <a:solidFill>
                            <a:schemeClr val="tx1">
                              <a:lumMod val="75000"/>
                              <a:lumOff val="25000"/>
                            </a:schemeClr>
                          </a:solidFill>
                        </a:rPr>
                        <a:t>６％</a:t>
                      </a:r>
                      <a:r>
                        <a:rPr kumimoji="1" lang="en-US" altLang="ja-JP" sz="1800" dirty="0" smtClean="0">
                          <a:solidFill>
                            <a:schemeClr val="tx1">
                              <a:lumMod val="75000"/>
                              <a:lumOff val="25000"/>
                            </a:schemeClr>
                          </a:solidFill>
                        </a:rPr>
                        <a:t>)</a:t>
                      </a:r>
                      <a:endParaRPr kumimoji="1" lang="ja-JP" altLang="en-US" sz="1800" dirty="0">
                        <a:solidFill>
                          <a:schemeClr val="tx1">
                            <a:lumMod val="75000"/>
                            <a:lumOff val="25000"/>
                          </a:schemeClr>
                        </a:solidFill>
                      </a:endParaRPr>
                    </a:p>
                  </a:txBody>
                  <a:tcPr/>
                </a:tc>
                <a:tc>
                  <a:txBody>
                    <a:bodyPr/>
                    <a:lstStyle/>
                    <a:p>
                      <a:pPr algn="r"/>
                      <a:r>
                        <a:rPr kumimoji="1" lang="en-US" altLang="ja-JP" sz="2400" dirty="0" smtClean="0">
                          <a:solidFill>
                            <a:schemeClr val="tx1">
                              <a:lumMod val="75000"/>
                              <a:lumOff val="25000"/>
                            </a:schemeClr>
                          </a:solidFill>
                        </a:rPr>
                        <a:t>23</a:t>
                      </a:r>
                      <a:r>
                        <a:rPr kumimoji="1" lang="ja-JP" altLang="en-US" sz="2000" dirty="0" smtClean="0">
                          <a:solidFill>
                            <a:schemeClr val="tx1">
                              <a:lumMod val="75000"/>
                              <a:lumOff val="25000"/>
                            </a:schemeClr>
                          </a:solidFill>
                        </a:rPr>
                        <a:t>兆</a:t>
                      </a:r>
                      <a:r>
                        <a:rPr kumimoji="1" lang="en-US" altLang="ja-JP" sz="2400" dirty="0" smtClean="0">
                          <a:solidFill>
                            <a:schemeClr val="tx1">
                              <a:lumMod val="75000"/>
                              <a:lumOff val="25000"/>
                            </a:schemeClr>
                          </a:solidFill>
                        </a:rPr>
                        <a:t>2290</a:t>
                      </a:r>
                      <a:r>
                        <a:rPr kumimoji="1" lang="ja-JP" altLang="en-US" sz="2000" dirty="0" smtClean="0">
                          <a:solidFill>
                            <a:schemeClr val="tx1">
                              <a:lumMod val="75000"/>
                              <a:lumOff val="25000"/>
                            </a:schemeClr>
                          </a:solidFill>
                        </a:rPr>
                        <a:t>億円</a:t>
                      </a:r>
                      <a:endParaRPr kumimoji="1" lang="ja-JP" altLang="en-US" sz="2000" dirty="0">
                        <a:solidFill>
                          <a:schemeClr val="tx1">
                            <a:lumMod val="75000"/>
                            <a:lumOff val="25000"/>
                          </a:schemeClr>
                        </a:solidFill>
                      </a:endParaRPr>
                    </a:p>
                  </a:txBody>
                  <a:tcPr anchor="ctr"/>
                </a:tc>
                <a:tc>
                  <a:txBody>
                    <a:bodyPr/>
                    <a:lstStyle/>
                    <a:p>
                      <a:pPr algn="r"/>
                      <a:r>
                        <a:rPr kumimoji="1" lang="en-US" altLang="ja-JP" sz="2400" dirty="0" smtClean="0">
                          <a:solidFill>
                            <a:schemeClr val="tx1">
                              <a:lumMod val="75000"/>
                              <a:lumOff val="25000"/>
                            </a:schemeClr>
                          </a:solidFill>
                        </a:rPr>
                        <a:t>217</a:t>
                      </a:r>
                      <a:r>
                        <a:rPr kumimoji="1" lang="ja-JP" altLang="en-US" sz="2000" dirty="0" smtClean="0">
                          <a:solidFill>
                            <a:schemeClr val="tx1">
                              <a:lumMod val="75000"/>
                              <a:lumOff val="25000"/>
                            </a:schemeClr>
                          </a:solidFill>
                        </a:rPr>
                        <a:t>万円</a:t>
                      </a:r>
                      <a:endParaRPr kumimoji="1" lang="ja-JP" altLang="en-US" sz="2000" dirty="0">
                        <a:solidFill>
                          <a:schemeClr val="tx1">
                            <a:lumMod val="75000"/>
                            <a:lumOff val="25000"/>
                          </a:schemeClr>
                        </a:solidFill>
                      </a:endParaRPr>
                    </a:p>
                  </a:txBody>
                  <a:tcPr anchor="ctr"/>
                </a:tc>
              </a:tr>
              <a:tr h="800267">
                <a:tc>
                  <a:txBody>
                    <a:bodyPr/>
                    <a:lstStyle/>
                    <a:p>
                      <a:r>
                        <a:rPr kumimoji="1" lang="ja-JP" altLang="en-US" sz="2000" dirty="0" smtClean="0">
                          <a:solidFill>
                            <a:schemeClr val="tx1">
                              <a:lumMod val="75000"/>
                              <a:lumOff val="25000"/>
                            </a:schemeClr>
                          </a:solidFill>
                        </a:rPr>
                        <a:t>中央競馬</a:t>
                      </a:r>
                      <a:endParaRPr kumimoji="1" lang="ja-JP" altLang="en-US" sz="2000" dirty="0">
                        <a:solidFill>
                          <a:schemeClr val="tx1">
                            <a:lumMod val="75000"/>
                            <a:lumOff val="25000"/>
                          </a:schemeClr>
                        </a:solidFill>
                      </a:endParaRPr>
                    </a:p>
                  </a:txBody>
                  <a:tcPr anchor="ctr"/>
                </a:tc>
                <a:tc>
                  <a:txBody>
                    <a:bodyPr/>
                    <a:lstStyle/>
                    <a:p>
                      <a:pPr algn="r"/>
                      <a:r>
                        <a:rPr kumimoji="1" lang="en-US" altLang="ja-JP" sz="2400" dirty="0" smtClean="0">
                          <a:solidFill>
                            <a:schemeClr val="tx1">
                              <a:lumMod val="75000"/>
                              <a:lumOff val="25000"/>
                            </a:schemeClr>
                          </a:solidFill>
                        </a:rPr>
                        <a:t>790</a:t>
                      </a:r>
                      <a:r>
                        <a:rPr kumimoji="1" lang="ja-JP" altLang="en-US" sz="2000" dirty="0" smtClean="0">
                          <a:solidFill>
                            <a:schemeClr val="tx1">
                              <a:lumMod val="75000"/>
                              <a:lumOff val="25000"/>
                            </a:schemeClr>
                          </a:solidFill>
                        </a:rPr>
                        <a:t>万人</a:t>
                      </a:r>
                      <a:endParaRPr kumimoji="1" lang="en-US" altLang="ja-JP" sz="2000" dirty="0" smtClean="0">
                        <a:solidFill>
                          <a:schemeClr val="tx1">
                            <a:lumMod val="75000"/>
                            <a:lumOff val="25000"/>
                          </a:schemeClr>
                        </a:solidFill>
                      </a:endParaRPr>
                    </a:p>
                    <a:p>
                      <a:pPr algn="r"/>
                      <a:r>
                        <a:rPr kumimoji="1" lang="en-US" altLang="ja-JP" sz="1800" dirty="0" smtClean="0">
                          <a:solidFill>
                            <a:schemeClr val="tx1">
                              <a:lumMod val="75000"/>
                              <a:lumOff val="25000"/>
                            </a:schemeClr>
                          </a:solidFill>
                        </a:rPr>
                        <a:t>(7.8%)</a:t>
                      </a:r>
                    </a:p>
                  </a:txBody>
                  <a:tcPr/>
                </a:tc>
                <a:tc>
                  <a:txBody>
                    <a:bodyPr/>
                    <a:lstStyle/>
                    <a:p>
                      <a:pPr algn="r"/>
                      <a:r>
                        <a:rPr kumimoji="1" lang="en-US" altLang="ja-JP" sz="2400" dirty="0" smtClean="0">
                          <a:solidFill>
                            <a:schemeClr val="tx1">
                              <a:lumMod val="75000"/>
                              <a:lumOff val="25000"/>
                            </a:schemeClr>
                          </a:solidFill>
                        </a:rPr>
                        <a:t>2</a:t>
                      </a:r>
                      <a:r>
                        <a:rPr kumimoji="1" lang="ja-JP" altLang="en-US" sz="2000" dirty="0" smtClean="0">
                          <a:solidFill>
                            <a:schemeClr val="tx1">
                              <a:lumMod val="75000"/>
                              <a:lumOff val="25000"/>
                            </a:schemeClr>
                          </a:solidFill>
                        </a:rPr>
                        <a:t>兆</a:t>
                      </a:r>
                      <a:r>
                        <a:rPr kumimoji="1" lang="en-US" altLang="ja-JP" sz="2400" dirty="0" smtClean="0">
                          <a:solidFill>
                            <a:schemeClr val="tx1">
                              <a:lumMod val="75000"/>
                              <a:lumOff val="25000"/>
                            </a:schemeClr>
                          </a:solidFill>
                        </a:rPr>
                        <a:t>5830</a:t>
                      </a:r>
                      <a:r>
                        <a:rPr kumimoji="1" lang="ja-JP" altLang="en-US" sz="2000" dirty="0" smtClean="0">
                          <a:solidFill>
                            <a:schemeClr val="tx1">
                              <a:lumMod val="75000"/>
                              <a:lumOff val="25000"/>
                            </a:schemeClr>
                          </a:solidFill>
                        </a:rPr>
                        <a:t>億円</a:t>
                      </a:r>
                      <a:endParaRPr kumimoji="1" lang="ja-JP" altLang="en-US" sz="2000" dirty="0">
                        <a:solidFill>
                          <a:schemeClr val="tx1">
                            <a:lumMod val="75000"/>
                            <a:lumOff val="25000"/>
                          </a:schemeClr>
                        </a:solidFill>
                      </a:endParaRPr>
                    </a:p>
                  </a:txBody>
                  <a:tcPr anchor="ctr"/>
                </a:tc>
                <a:tc>
                  <a:txBody>
                    <a:bodyPr/>
                    <a:lstStyle/>
                    <a:p>
                      <a:pPr algn="r"/>
                      <a:r>
                        <a:rPr kumimoji="1" lang="en-US" altLang="ja-JP" sz="2400" dirty="0" smtClean="0">
                          <a:solidFill>
                            <a:schemeClr val="tx1">
                              <a:lumMod val="75000"/>
                              <a:lumOff val="25000"/>
                            </a:schemeClr>
                          </a:solidFill>
                        </a:rPr>
                        <a:t>32</a:t>
                      </a:r>
                      <a:r>
                        <a:rPr kumimoji="1" lang="ja-JP" altLang="en-US" sz="2000" dirty="0" smtClean="0">
                          <a:solidFill>
                            <a:schemeClr val="tx1">
                              <a:lumMod val="75000"/>
                              <a:lumOff val="25000"/>
                            </a:schemeClr>
                          </a:solidFill>
                        </a:rPr>
                        <a:t>万円</a:t>
                      </a:r>
                      <a:endParaRPr kumimoji="1" lang="ja-JP" altLang="en-US" sz="2000" dirty="0">
                        <a:solidFill>
                          <a:schemeClr val="tx1">
                            <a:lumMod val="75000"/>
                            <a:lumOff val="25000"/>
                          </a:schemeClr>
                        </a:solidFill>
                      </a:endParaRPr>
                    </a:p>
                  </a:txBody>
                  <a:tcPr anchor="ctr"/>
                </a:tc>
              </a:tr>
              <a:tr h="800267">
                <a:tc>
                  <a:txBody>
                    <a:bodyPr/>
                    <a:lstStyle/>
                    <a:p>
                      <a:r>
                        <a:rPr kumimoji="1" lang="ja-JP" altLang="en-US" sz="2000" dirty="0" smtClean="0">
                          <a:solidFill>
                            <a:schemeClr val="tx1">
                              <a:lumMod val="75000"/>
                              <a:lumOff val="25000"/>
                            </a:schemeClr>
                          </a:solidFill>
                        </a:rPr>
                        <a:t>宝くじ</a:t>
                      </a:r>
                      <a:endParaRPr kumimoji="1" lang="ja-JP" altLang="en-US" sz="2000" dirty="0">
                        <a:solidFill>
                          <a:schemeClr val="tx1">
                            <a:lumMod val="75000"/>
                            <a:lumOff val="25000"/>
                          </a:schemeClr>
                        </a:solidFill>
                      </a:endParaRPr>
                    </a:p>
                  </a:txBody>
                  <a:tcPr anchor="ctr"/>
                </a:tc>
                <a:tc>
                  <a:txBody>
                    <a:bodyPr/>
                    <a:lstStyle/>
                    <a:p>
                      <a:pPr algn="r"/>
                      <a:r>
                        <a:rPr kumimoji="1" lang="en-US" altLang="ja-JP" sz="2400" dirty="0" smtClean="0">
                          <a:solidFill>
                            <a:schemeClr val="tx1">
                              <a:lumMod val="75000"/>
                              <a:lumOff val="25000"/>
                            </a:schemeClr>
                          </a:solidFill>
                        </a:rPr>
                        <a:t>3050</a:t>
                      </a:r>
                      <a:r>
                        <a:rPr kumimoji="1" lang="ja-JP" altLang="en-US" sz="2000" dirty="0" smtClean="0">
                          <a:solidFill>
                            <a:schemeClr val="tx1">
                              <a:lumMod val="75000"/>
                              <a:lumOff val="25000"/>
                            </a:schemeClr>
                          </a:solidFill>
                        </a:rPr>
                        <a:t>万人</a:t>
                      </a:r>
                      <a:r>
                        <a:rPr kumimoji="1" lang="en-US" altLang="ja-JP" sz="1800" dirty="0" smtClean="0">
                          <a:solidFill>
                            <a:schemeClr val="tx1">
                              <a:lumMod val="75000"/>
                              <a:lumOff val="25000"/>
                            </a:schemeClr>
                          </a:solidFill>
                        </a:rPr>
                        <a:t>(30.2</a:t>
                      </a:r>
                      <a:r>
                        <a:rPr kumimoji="1" lang="ja-JP" altLang="en-US" sz="1800" dirty="0" smtClean="0">
                          <a:solidFill>
                            <a:schemeClr val="tx1">
                              <a:lumMod val="75000"/>
                              <a:lumOff val="25000"/>
                            </a:schemeClr>
                          </a:solidFill>
                        </a:rPr>
                        <a:t>％</a:t>
                      </a:r>
                      <a:r>
                        <a:rPr kumimoji="1" lang="en-US" altLang="ja-JP" sz="1800" dirty="0" smtClean="0">
                          <a:solidFill>
                            <a:schemeClr val="tx1">
                              <a:lumMod val="75000"/>
                              <a:lumOff val="25000"/>
                            </a:schemeClr>
                          </a:solidFill>
                        </a:rPr>
                        <a:t>)</a:t>
                      </a:r>
                      <a:endParaRPr kumimoji="1" lang="ja-JP" altLang="en-US" sz="1800" dirty="0">
                        <a:solidFill>
                          <a:schemeClr val="tx1">
                            <a:lumMod val="75000"/>
                            <a:lumOff val="25000"/>
                          </a:schemeClr>
                        </a:solidFill>
                      </a:endParaRPr>
                    </a:p>
                  </a:txBody>
                  <a:tcPr/>
                </a:tc>
                <a:tc>
                  <a:txBody>
                    <a:bodyPr/>
                    <a:lstStyle/>
                    <a:p>
                      <a:pPr algn="r"/>
                      <a:r>
                        <a:rPr kumimoji="1" lang="en-US" altLang="ja-JP" sz="2400" dirty="0" smtClean="0">
                          <a:solidFill>
                            <a:schemeClr val="tx1">
                              <a:lumMod val="75000"/>
                              <a:lumOff val="25000"/>
                            </a:schemeClr>
                          </a:solidFill>
                        </a:rPr>
                        <a:t>9150</a:t>
                      </a:r>
                      <a:r>
                        <a:rPr kumimoji="1" lang="ja-JP" alt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億円</a:t>
                      </a:r>
                      <a:endParaRPr kumimoji="1" lang="ja-JP" altLang="en-US" sz="2000" dirty="0">
                        <a:solidFill>
                          <a:schemeClr val="tx1">
                            <a:lumMod val="75000"/>
                            <a:lumOff val="25000"/>
                          </a:schemeClr>
                        </a:solidFill>
                      </a:endParaRPr>
                    </a:p>
                  </a:txBody>
                  <a:tcPr anchor="ctr"/>
                </a:tc>
                <a:tc>
                  <a:txBody>
                    <a:bodyPr/>
                    <a:lstStyle/>
                    <a:p>
                      <a:pPr algn="r"/>
                      <a:r>
                        <a:rPr kumimoji="1" lang="en-US" altLang="ja-JP" sz="2400" dirty="0" smtClean="0">
                          <a:solidFill>
                            <a:schemeClr val="tx1">
                              <a:lumMod val="75000"/>
                              <a:lumOff val="25000"/>
                            </a:schemeClr>
                          </a:solidFill>
                        </a:rPr>
                        <a:t>1.8</a:t>
                      </a:r>
                      <a:r>
                        <a:rPr kumimoji="1" lang="ja-JP" altLang="en-US" sz="2000" dirty="0" smtClean="0">
                          <a:solidFill>
                            <a:schemeClr val="tx1">
                              <a:lumMod val="75000"/>
                              <a:lumOff val="25000"/>
                            </a:schemeClr>
                          </a:solidFill>
                        </a:rPr>
                        <a:t>万円</a:t>
                      </a:r>
                      <a:endParaRPr kumimoji="1" lang="ja-JP" altLang="en-US" sz="2000" dirty="0">
                        <a:solidFill>
                          <a:schemeClr val="tx1">
                            <a:lumMod val="75000"/>
                            <a:lumOff val="25000"/>
                          </a:schemeClr>
                        </a:solidFill>
                      </a:endParaRPr>
                    </a:p>
                  </a:txBody>
                  <a:tcPr anchor="ctr"/>
                </a:tc>
              </a:tr>
              <a:tr h="800267">
                <a:tc>
                  <a:txBody>
                    <a:bodyPr/>
                    <a:lstStyle/>
                    <a:p>
                      <a:r>
                        <a:rPr kumimoji="1" lang="ja-JP" altLang="en-US" sz="2000" dirty="0" smtClean="0">
                          <a:solidFill>
                            <a:schemeClr val="tx1">
                              <a:lumMod val="75000"/>
                              <a:lumOff val="25000"/>
                            </a:schemeClr>
                          </a:solidFill>
                        </a:rPr>
                        <a:t>サッカーくじ</a:t>
                      </a:r>
                      <a:endParaRPr kumimoji="1" lang="en-US" altLang="ja-JP" sz="2000" dirty="0" smtClean="0">
                        <a:solidFill>
                          <a:schemeClr val="tx1">
                            <a:lumMod val="75000"/>
                            <a:lumOff val="25000"/>
                          </a:schemeClr>
                        </a:solidFill>
                      </a:endParaRPr>
                    </a:p>
                    <a:p>
                      <a:r>
                        <a:rPr kumimoji="1" lang="ja-JP" altLang="en-US" sz="2000" dirty="0" smtClean="0">
                          <a:solidFill>
                            <a:schemeClr val="tx1">
                              <a:lumMod val="75000"/>
                              <a:lumOff val="25000"/>
                            </a:schemeClr>
                          </a:solidFill>
                        </a:rPr>
                        <a:t>（ｔｏｔｏ）</a:t>
                      </a:r>
                      <a:endParaRPr kumimoji="1" lang="ja-JP" altLang="en-US" sz="2000" dirty="0">
                        <a:solidFill>
                          <a:schemeClr val="tx1">
                            <a:lumMod val="75000"/>
                            <a:lumOff val="25000"/>
                          </a:schemeClr>
                        </a:solidFill>
                      </a:endParaRPr>
                    </a:p>
                  </a:txBody>
                  <a:tcPr anchor="ctr"/>
                </a:tc>
                <a:tc>
                  <a:txBody>
                    <a:bodyPr/>
                    <a:lstStyle/>
                    <a:p>
                      <a:pPr algn="r"/>
                      <a:r>
                        <a:rPr kumimoji="1" lang="en-US" altLang="ja-JP" sz="2400" dirty="0" smtClean="0">
                          <a:solidFill>
                            <a:schemeClr val="tx1">
                              <a:lumMod val="75000"/>
                              <a:lumOff val="25000"/>
                            </a:schemeClr>
                          </a:solidFill>
                        </a:rPr>
                        <a:t>800</a:t>
                      </a:r>
                      <a:r>
                        <a:rPr kumimoji="1" lang="ja-JP" altLang="en-US" sz="2000" dirty="0" smtClean="0">
                          <a:solidFill>
                            <a:schemeClr val="tx1">
                              <a:lumMod val="75000"/>
                              <a:lumOff val="25000"/>
                            </a:schemeClr>
                          </a:solidFill>
                        </a:rPr>
                        <a:t>万人</a:t>
                      </a:r>
                      <a:endParaRPr kumimoji="1" lang="en-US" altLang="ja-JP" sz="2000" dirty="0" smtClean="0">
                        <a:solidFill>
                          <a:schemeClr val="tx1">
                            <a:lumMod val="75000"/>
                            <a:lumOff val="25000"/>
                          </a:schemeClr>
                        </a:solidFill>
                      </a:endParaRPr>
                    </a:p>
                    <a:p>
                      <a:pPr algn="r"/>
                      <a:r>
                        <a:rPr kumimoji="1" lang="en-US" altLang="ja-JP" sz="1800" dirty="0" smtClean="0">
                          <a:solidFill>
                            <a:schemeClr val="tx1">
                              <a:lumMod val="75000"/>
                              <a:lumOff val="25000"/>
                            </a:schemeClr>
                          </a:solidFill>
                        </a:rPr>
                        <a:t>(7.9</a:t>
                      </a:r>
                      <a:r>
                        <a:rPr kumimoji="1" lang="ja-JP" altLang="en-US" sz="1800" dirty="0" smtClean="0">
                          <a:solidFill>
                            <a:schemeClr val="tx1">
                              <a:lumMod val="75000"/>
                              <a:lumOff val="25000"/>
                            </a:schemeClr>
                          </a:solidFill>
                        </a:rPr>
                        <a:t>％</a:t>
                      </a:r>
                      <a:r>
                        <a:rPr kumimoji="1" lang="en-US" altLang="ja-JP" sz="1800" dirty="0" smtClean="0">
                          <a:solidFill>
                            <a:schemeClr val="tx1">
                              <a:lumMod val="75000"/>
                              <a:lumOff val="25000"/>
                            </a:schemeClr>
                          </a:solidFill>
                        </a:rPr>
                        <a:t>)</a:t>
                      </a:r>
                      <a:endParaRPr kumimoji="1" lang="ja-JP" altLang="en-US" sz="1800" dirty="0">
                        <a:solidFill>
                          <a:schemeClr val="tx1">
                            <a:lumMod val="75000"/>
                            <a:lumOff val="25000"/>
                          </a:schemeClr>
                        </a:solidFill>
                      </a:endParaRPr>
                    </a:p>
                  </a:txBody>
                  <a:tcPr/>
                </a:tc>
                <a:tc>
                  <a:txBody>
                    <a:bodyPr/>
                    <a:lstStyle/>
                    <a:p>
                      <a:pPr algn="r"/>
                      <a:r>
                        <a:rPr kumimoji="1" lang="en-US" altLang="ja-JP" sz="2400" dirty="0" smtClean="0">
                          <a:solidFill>
                            <a:schemeClr val="tx1">
                              <a:lumMod val="75000"/>
                              <a:lumOff val="25000"/>
                            </a:schemeClr>
                          </a:solidFill>
                        </a:rPr>
                        <a:t>1120</a:t>
                      </a:r>
                      <a:r>
                        <a:rPr kumimoji="1" lang="ja-JP" altLang="en-US" sz="2000" dirty="0" smtClean="0">
                          <a:solidFill>
                            <a:schemeClr val="tx1">
                              <a:lumMod val="75000"/>
                              <a:lumOff val="25000"/>
                            </a:schemeClr>
                          </a:solidFill>
                        </a:rPr>
                        <a:t>億円</a:t>
                      </a:r>
                      <a:endParaRPr kumimoji="1" lang="ja-JP" altLang="en-US" sz="2000" dirty="0">
                        <a:solidFill>
                          <a:schemeClr val="tx1">
                            <a:lumMod val="75000"/>
                            <a:lumOff val="25000"/>
                          </a:schemeClr>
                        </a:solidFill>
                      </a:endParaRPr>
                    </a:p>
                  </a:txBody>
                  <a:tcPr anchor="ctr"/>
                </a:tc>
                <a:tc>
                  <a:txBody>
                    <a:bodyPr/>
                    <a:lstStyle/>
                    <a:p>
                      <a:pPr algn="r"/>
                      <a:r>
                        <a:rPr kumimoji="1" lang="en-US" altLang="ja-JP" sz="2400" dirty="0" smtClean="0">
                          <a:solidFill>
                            <a:schemeClr val="tx1">
                              <a:lumMod val="75000"/>
                              <a:lumOff val="25000"/>
                            </a:schemeClr>
                          </a:solidFill>
                        </a:rPr>
                        <a:t>1.4</a:t>
                      </a:r>
                      <a:r>
                        <a:rPr kumimoji="1" lang="ja-JP" altLang="en-US" sz="2000" dirty="0" smtClean="0">
                          <a:solidFill>
                            <a:schemeClr val="tx1">
                              <a:lumMod val="75000"/>
                              <a:lumOff val="25000"/>
                            </a:schemeClr>
                          </a:solidFill>
                        </a:rPr>
                        <a:t>万円</a:t>
                      </a:r>
                      <a:endParaRPr kumimoji="1" lang="ja-JP" altLang="en-US" sz="2000" dirty="0">
                        <a:solidFill>
                          <a:schemeClr val="tx1">
                            <a:lumMod val="75000"/>
                            <a:lumOff val="25000"/>
                          </a:schemeClr>
                        </a:solidFill>
                      </a:endParaRPr>
                    </a:p>
                  </a:txBody>
                  <a:tcPr anchor="ctr"/>
                </a:tc>
              </a:tr>
            </a:tbl>
          </a:graphicData>
        </a:graphic>
      </p:graphicFrame>
      <p:sp>
        <p:nvSpPr>
          <p:cNvPr id="7" name="テキスト ボックス 6"/>
          <p:cNvSpPr txBox="1"/>
          <p:nvPr/>
        </p:nvSpPr>
        <p:spPr>
          <a:xfrm>
            <a:off x="5436096" y="6237312"/>
            <a:ext cx="3472725" cy="432048"/>
          </a:xfrm>
          <a:prstGeom prst="rect">
            <a:avLst/>
          </a:prstGeom>
          <a:noFill/>
        </p:spPr>
        <p:txBody>
          <a:bodyPr wrap="square" rtlCol="0">
            <a:noAutofit/>
          </a:bodyPr>
          <a:lstStyle/>
          <a:p>
            <a:r>
              <a:rPr lang="ja-JP" altLang="en-US" dirty="0" smtClean="0">
                <a:solidFill>
                  <a:schemeClr val="tx1">
                    <a:lumMod val="75000"/>
                    <a:lumOff val="25000"/>
                  </a:schemeClr>
                </a:solidFill>
              </a:rPr>
              <a:t>出典：レジャー白書</a:t>
            </a:r>
            <a:r>
              <a:rPr lang="en-US" altLang="ja-JP" dirty="0" smtClean="0">
                <a:solidFill>
                  <a:schemeClr val="tx1">
                    <a:lumMod val="75000"/>
                    <a:lumOff val="25000"/>
                  </a:schemeClr>
                </a:solidFill>
              </a:rPr>
              <a:t>2016</a:t>
            </a:r>
          </a:p>
        </p:txBody>
      </p:sp>
      <p:sp>
        <p:nvSpPr>
          <p:cNvPr id="3" name="二等辺三角形 2"/>
          <p:cNvSpPr/>
          <p:nvPr/>
        </p:nvSpPr>
        <p:spPr>
          <a:xfrm rot="5400000">
            <a:off x="167863" y="3165324"/>
            <a:ext cx="468052" cy="275325"/>
          </a:xfrm>
          <a:prstGeom prst="triangle">
            <a:avLst/>
          </a:prstGeom>
          <a:solidFill>
            <a:srgbClr val="CC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4009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26</a:t>
            </a:fld>
            <a:endParaRPr kumimoji="1" lang="ja-JP" altLang="en-US"/>
          </a:p>
        </p:txBody>
      </p:sp>
      <p:sp>
        <p:nvSpPr>
          <p:cNvPr id="5" name="正方形/長方形 4"/>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テキスト ボックス 5"/>
          <p:cNvSpPr txBox="1"/>
          <p:nvPr/>
        </p:nvSpPr>
        <p:spPr>
          <a:xfrm>
            <a:off x="395536" y="116632"/>
            <a:ext cx="8856984" cy="1152128"/>
          </a:xfrm>
          <a:prstGeom prst="rect">
            <a:avLst/>
          </a:prstGeom>
          <a:noFill/>
        </p:spPr>
        <p:txBody>
          <a:bodyPr wrap="square" rtlCol="0">
            <a:noAutofit/>
          </a:bodyPr>
          <a:lstStyle/>
          <a:p>
            <a:r>
              <a:rPr lang="ja-JP" altLang="en-US" sz="3600" spc="600" dirty="0" smtClean="0">
                <a:ln>
                  <a:solidFill>
                    <a:schemeClr val="bg1"/>
                  </a:solidFill>
                </a:ln>
                <a:solidFill>
                  <a:schemeClr val="bg1"/>
                </a:solidFill>
              </a:rPr>
              <a:t>シンガポール国民は</a:t>
            </a:r>
            <a:endParaRPr lang="en-US" altLang="ja-JP" sz="3600" spc="600" dirty="0" smtClean="0">
              <a:ln>
                <a:solidFill>
                  <a:schemeClr val="bg1"/>
                </a:solidFill>
              </a:ln>
              <a:solidFill>
                <a:schemeClr val="bg1"/>
              </a:solidFill>
            </a:endParaRPr>
          </a:p>
          <a:p>
            <a:r>
              <a:rPr lang="ja-JP" altLang="en-US" sz="3600" spc="600" dirty="0">
                <a:ln>
                  <a:solidFill>
                    <a:schemeClr val="bg1"/>
                  </a:solidFill>
                </a:ln>
                <a:solidFill>
                  <a:schemeClr val="bg1"/>
                </a:solidFill>
              </a:rPr>
              <a:t>　</a:t>
            </a:r>
            <a:r>
              <a:rPr lang="ja-JP" altLang="en-US" sz="3600" spc="600" dirty="0" smtClean="0">
                <a:ln>
                  <a:solidFill>
                    <a:schemeClr val="bg1"/>
                  </a:solidFill>
                </a:ln>
                <a:solidFill>
                  <a:schemeClr val="bg1"/>
                </a:solidFill>
              </a:rPr>
              <a:t>　　ほとんどカジノに行かない</a:t>
            </a:r>
            <a:endParaRPr lang="en-US" altLang="ja-JP" sz="3200" spc="600" dirty="0" smtClean="0">
              <a:ln>
                <a:solidFill>
                  <a:schemeClr val="bg1"/>
                </a:solidFill>
              </a:ln>
              <a:solidFill>
                <a:schemeClr val="bg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920788706"/>
              </p:ext>
            </p:extLst>
          </p:nvPr>
        </p:nvGraphicFramePr>
        <p:xfrm>
          <a:off x="595219" y="1772816"/>
          <a:ext cx="4336821" cy="4376129"/>
        </p:xfrm>
        <a:graphic>
          <a:graphicData uri="http://schemas.openxmlformats.org/drawingml/2006/table">
            <a:tbl>
              <a:tblPr firstRow="1" bandRow="1">
                <a:tableStyleId>{5C22544A-7EE6-4342-B048-85BDC9FD1C3A}</a:tableStyleId>
              </a:tblPr>
              <a:tblGrid>
                <a:gridCol w="2320597"/>
                <a:gridCol w="2016224"/>
              </a:tblGrid>
              <a:tr h="1175061">
                <a:tc>
                  <a:txBody>
                    <a:bodyPr/>
                    <a:lstStyle/>
                    <a:p>
                      <a:pPr algn="ctr"/>
                      <a:r>
                        <a:rPr kumimoji="1" lang="ja-JP" altLang="en-US" sz="2000" b="1" dirty="0" smtClean="0"/>
                        <a:t>ギャンブルの種類</a:t>
                      </a:r>
                      <a:endParaRPr kumimoji="1" lang="ja-JP" altLang="en-US" sz="2000" b="1" dirty="0"/>
                    </a:p>
                  </a:txBody>
                  <a:tcPr anchor="ctr"/>
                </a:tc>
                <a:tc>
                  <a:txBody>
                    <a:bodyPr/>
                    <a:lstStyle/>
                    <a:p>
                      <a:pPr algn="ctr"/>
                      <a:r>
                        <a:rPr kumimoji="1" lang="ja-JP" altLang="en-US" sz="2000" dirty="0" smtClean="0"/>
                        <a:t>参　加　率</a:t>
                      </a:r>
                      <a:endParaRPr kumimoji="1" lang="ja-JP" altLang="en-US" sz="2000" dirty="0"/>
                    </a:p>
                  </a:txBody>
                  <a:tcPr anchor="ctr"/>
                </a:tc>
              </a:tr>
              <a:tr h="800267">
                <a:tc>
                  <a:txBody>
                    <a:bodyPr/>
                    <a:lstStyle/>
                    <a:p>
                      <a:pPr algn="ctr"/>
                      <a:r>
                        <a:rPr kumimoji="1" lang="ja-JP" altLang="en-US" sz="2000" dirty="0" smtClean="0"/>
                        <a:t>カジノ</a:t>
                      </a:r>
                      <a:endParaRPr kumimoji="1" lang="ja-JP" altLang="en-US" sz="2000" dirty="0"/>
                    </a:p>
                  </a:txBody>
                  <a:tcPr anchor="ctr"/>
                </a:tc>
                <a:tc>
                  <a:txBody>
                    <a:bodyPr/>
                    <a:lstStyle/>
                    <a:p>
                      <a:pPr algn="r"/>
                      <a:r>
                        <a:rPr kumimoji="1" lang="ja-JP" altLang="en-US" sz="2800" dirty="0" smtClean="0"/>
                        <a:t>２</a:t>
                      </a:r>
                      <a:r>
                        <a:rPr kumimoji="1" lang="ja-JP" altLang="en-US" sz="2000" dirty="0" smtClean="0"/>
                        <a:t>％</a:t>
                      </a:r>
                      <a:endParaRPr kumimoji="1" lang="ja-JP" altLang="en-US" sz="2000" dirty="0"/>
                    </a:p>
                  </a:txBody>
                  <a:tcPr anchor="ctr"/>
                </a:tc>
              </a:tr>
              <a:tr h="800267">
                <a:tc>
                  <a:txBody>
                    <a:bodyPr/>
                    <a:lstStyle/>
                    <a:p>
                      <a:pPr algn="ctr"/>
                      <a:r>
                        <a:rPr kumimoji="1" lang="ja-JP" altLang="en-US" sz="2000" dirty="0" smtClean="0"/>
                        <a:t>く　じ</a:t>
                      </a:r>
                      <a:endParaRPr kumimoji="1" lang="ja-JP" altLang="en-US" sz="2000" dirty="0"/>
                    </a:p>
                  </a:txBody>
                  <a:tcPr anchor="ctr"/>
                </a:tc>
                <a:tc>
                  <a:txBody>
                    <a:bodyPr/>
                    <a:lstStyle/>
                    <a:p>
                      <a:pPr algn="r"/>
                      <a:r>
                        <a:rPr kumimoji="1" lang="ja-JP" altLang="en-US" sz="2800" dirty="0" smtClean="0"/>
                        <a:t>８０</a:t>
                      </a:r>
                      <a:r>
                        <a:rPr kumimoji="1" lang="ja-JP" altLang="en-US" sz="2000" dirty="0" smtClean="0"/>
                        <a:t>％</a:t>
                      </a:r>
                      <a:endParaRPr kumimoji="1" lang="en-US" altLang="ja-JP" sz="2000" dirty="0" smtClean="0"/>
                    </a:p>
                  </a:txBody>
                  <a:tcPr anchor="ctr"/>
                </a:tc>
              </a:tr>
              <a:tr h="800267">
                <a:tc>
                  <a:txBody>
                    <a:bodyPr/>
                    <a:lstStyle/>
                    <a:p>
                      <a:pPr algn="ctr"/>
                      <a:r>
                        <a:rPr kumimoji="1" lang="ja-JP" altLang="en-US" sz="2000" dirty="0" smtClean="0"/>
                        <a:t>競　馬</a:t>
                      </a:r>
                      <a:endParaRPr kumimoji="1" lang="ja-JP" altLang="en-US" sz="2000" dirty="0"/>
                    </a:p>
                  </a:txBody>
                  <a:tcPr anchor="ctr"/>
                </a:tc>
                <a:tc>
                  <a:txBody>
                    <a:bodyPr/>
                    <a:lstStyle/>
                    <a:p>
                      <a:pPr algn="r"/>
                      <a:r>
                        <a:rPr kumimoji="1" lang="ja-JP" altLang="en-US" sz="2800" dirty="0" smtClean="0"/>
                        <a:t>１</a:t>
                      </a:r>
                      <a:r>
                        <a:rPr kumimoji="1" lang="ja-JP" altLang="en-US" sz="2000" dirty="0" smtClean="0"/>
                        <a:t>％</a:t>
                      </a:r>
                      <a:endParaRPr kumimoji="1" lang="ja-JP" altLang="en-US" sz="1800" dirty="0"/>
                    </a:p>
                  </a:txBody>
                  <a:tcPr anchor="ctr"/>
                </a:tc>
              </a:tr>
              <a:tr h="800267">
                <a:tc>
                  <a:txBody>
                    <a:bodyPr/>
                    <a:lstStyle/>
                    <a:p>
                      <a:pPr algn="ctr"/>
                      <a:r>
                        <a:rPr kumimoji="1" lang="ja-JP" altLang="en-US" sz="2000" dirty="0" smtClean="0"/>
                        <a:t>その他</a:t>
                      </a:r>
                      <a:r>
                        <a:rPr kumimoji="1" lang="en-US" altLang="ja-JP" sz="2000" baseline="30000" dirty="0" smtClean="0"/>
                        <a:t>※</a:t>
                      </a:r>
                      <a:endParaRPr kumimoji="1" lang="ja-JP" altLang="en-US" sz="2000" baseline="30000" dirty="0"/>
                    </a:p>
                  </a:txBody>
                  <a:tcPr anchor="ctr"/>
                </a:tc>
                <a:tc>
                  <a:txBody>
                    <a:bodyPr/>
                    <a:lstStyle/>
                    <a:p>
                      <a:pPr algn="r"/>
                      <a:r>
                        <a:rPr kumimoji="1" lang="ja-JP" altLang="en-US" sz="2800" dirty="0" smtClean="0"/>
                        <a:t>１０</a:t>
                      </a:r>
                      <a:r>
                        <a:rPr kumimoji="1" lang="ja-JP" altLang="en-US" sz="2000" dirty="0" smtClean="0"/>
                        <a:t>％</a:t>
                      </a:r>
                      <a:endParaRPr kumimoji="1" lang="en-US" altLang="ja-JP" sz="2000" dirty="0" smtClean="0"/>
                    </a:p>
                  </a:txBody>
                  <a:tcPr anchor="ctr"/>
                </a:tc>
              </a:tr>
            </a:tbl>
          </a:graphicData>
        </a:graphic>
      </p:graphicFrame>
      <p:sp>
        <p:nvSpPr>
          <p:cNvPr id="8" name="テキスト ボックス 7"/>
          <p:cNvSpPr txBox="1"/>
          <p:nvPr/>
        </p:nvSpPr>
        <p:spPr>
          <a:xfrm>
            <a:off x="5004048" y="5445224"/>
            <a:ext cx="4248472" cy="1080120"/>
          </a:xfrm>
          <a:prstGeom prst="rect">
            <a:avLst/>
          </a:prstGeom>
          <a:noFill/>
        </p:spPr>
        <p:txBody>
          <a:bodyPr wrap="square" rtlCol="0">
            <a:noAutofit/>
          </a:bodyPr>
          <a:lstStyle/>
          <a:p>
            <a:r>
              <a:rPr lang="en-US" altLang="ja-JP" dirty="0" smtClean="0">
                <a:solidFill>
                  <a:schemeClr val="tx1">
                    <a:lumMod val="75000"/>
                    <a:lumOff val="25000"/>
                  </a:schemeClr>
                </a:solidFill>
              </a:rPr>
              <a:t>※</a:t>
            </a:r>
            <a:r>
              <a:rPr lang="ja-JP" altLang="en-US" dirty="0" smtClean="0">
                <a:solidFill>
                  <a:schemeClr val="tx1">
                    <a:lumMod val="75000"/>
                    <a:lumOff val="25000"/>
                  </a:schemeClr>
                </a:solidFill>
              </a:rPr>
              <a:t>出典（横浜市第二次委託調査</a:t>
            </a:r>
            <a:endParaRPr lang="en-US" altLang="ja-JP" dirty="0" smtClean="0">
              <a:solidFill>
                <a:schemeClr val="tx1">
                  <a:lumMod val="75000"/>
                  <a:lumOff val="25000"/>
                </a:schemeClr>
              </a:solidFill>
            </a:endParaRPr>
          </a:p>
          <a:p>
            <a:r>
              <a:rPr lang="ja-JP" altLang="en-US" dirty="0">
                <a:solidFill>
                  <a:schemeClr val="tx1">
                    <a:lumMod val="75000"/>
                    <a:lumOff val="25000"/>
                  </a:schemeClr>
                </a:solidFill>
              </a:rPr>
              <a:t>　</a:t>
            </a:r>
            <a:r>
              <a:rPr lang="ja-JP" altLang="en-US" dirty="0" smtClean="0">
                <a:solidFill>
                  <a:schemeClr val="tx1">
                    <a:lumMod val="75000"/>
                    <a:lumOff val="25000"/>
                  </a:schemeClr>
                </a:solidFill>
              </a:rPr>
              <a:t>報告書）によれば</a:t>
            </a:r>
            <a:r>
              <a:rPr lang="en-US" altLang="ja-JP" dirty="0" smtClean="0">
                <a:solidFill>
                  <a:schemeClr val="tx1">
                    <a:lumMod val="75000"/>
                    <a:lumOff val="25000"/>
                  </a:schemeClr>
                </a:solidFill>
              </a:rPr>
              <a:t>Social Gambling</a:t>
            </a:r>
            <a:r>
              <a:rPr lang="ja-JP" altLang="en-US" dirty="0" smtClean="0">
                <a:solidFill>
                  <a:schemeClr val="tx1">
                    <a:lumMod val="75000"/>
                    <a:lumOff val="25000"/>
                  </a:schemeClr>
                </a:solidFill>
              </a:rPr>
              <a:t>　</a:t>
            </a:r>
            <a:endParaRPr lang="en-US" altLang="ja-JP" dirty="0" smtClean="0">
              <a:solidFill>
                <a:schemeClr val="tx1">
                  <a:lumMod val="75000"/>
                  <a:lumOff val="25000"/>
                </a:schemeClr>
              </a:solidFill>
            </a:endParaRPr>
          </a:p>
          <a:p>
            <a:r>
              <a:rPr lang="ja-JP" altLang="en-US" dirty="0">
                <a:solidFill>
                  <a:schemeClr val="tx1">
                    <a:lumMod val="75000"/>
                    <a:lumOff val="25000"/>
                  </a:schemeClr>
                </a:solidFill>
              </a:rPr>
              <a:t>　</a:t>
            </a:r>
            <a:r>
              <a:rPr lang="ja-JP" altLang="en-US" dirty="0" smtClean="0">
                <a:solidFill>
                  <a:schemeClr val="tx1">
                    <a:lumMod val="75000"/>
                    <a:lumOff val="25000"/>
                  </a:schemeClr>
                </a:solidFill>
              </a:rPr>
              <a:t>とある（詳細は不明）</a:t>
            </a:r>
            <a:endParaRPr lang="en-US" altLang="ja-JP" dirty="0" smtClean="0">
              <a:solidFill>
                <a:schemeClr val="tx1">
                  <a:lumMod val="75000"/>
                  <a:lumOff val="25000"/>
                </a:schemeClr>
              </a:solidFill>
            </a:endParaRPr>
          </a:p>
        </p:txBody>
      </p:sp>
    </p:spTree>
    <p:extLst>
      <p:ext uri="{BB962C8B-B14F-4D97-AF65-F5344CB8AC3E}">
        <p14:creationId xmlns:p14="http://schemas.microsoft.com/office/powerpoint/2010/main" val="162397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3A60D6B-5871-4EA0-B2BD-B9F57213DA19}" type="slidenum">
              <a:rPr kumimoji="1" lang="ja-JP" altLang="en-US" smtClean="0"/>
              <a:t>27</a:t>
            </a:fld>
            <a:endParaRPr kumimoji="1" lang="ja-JP" altLang="en-US"/>
          </a:p>
        </p:txBody>
      </p:sp>
      <p:sp>
        <p:nvSpPr>
          <p:cNvPr id="5" name="正方形/長方形 4"/>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テキスト ボックス 5"/>
          <p:cNvSpPr txBox="1"/>
          <p:nvPr/>
        </p:nvSpPr>
        <p:spPr>
          <a:xfrm>
            <a:off x="395536" y="404664"/>
            <a:ext cx="8856984" cy="720080"/>
          </a:xfrm>
          <a:prstGeom prst="rect">
            <a:avLst/>
          </a:prstGeom>
          <a:noFill/>
        </p:spPr>
        <p:txBody>
          <a:bodyPr wrap="square" rtlCol="0">
            <a:noAutofit/>
          </a:bodyPr>
          <a:lstStyle/>
          <a:p>
            <a:r>
              <a:rPr lang="ja-JP" altLang="en-US" sz="4400" dirty="0" smtClean="0">
                <a:ln>
                  <a:solidFill>
                    <a:schemeClr val="bg1"/>
                  </a:solidFill>
                </a:ln>
                <a:solidFill>
                  <a:schemeClr val="bg1"/>
                </a:solidFill>
              </a:rPr>
              <a:t>ギャンブルの市場規模に歴史あり</a:t>
            </a:r>
            <a:endParaRPr lang="en-US" altLang="ja-JP" sz="4400" dirty="0" smtClean="0">
              <a:ln>
                <a:solidFill>
                  <a:schemeClr val="bg1"/>
                </a:solidFill>
              </a:ln>
              <a:solidFill>
                <a:schemeClr val="bg1"/>
              </a:solidFill>
            </a:endParaRPr>
          </a:p>
        </p:txBody>
      </p:sp>
      <p:pic>
        <p:nvPicPr>
          <p:cNvPr id="1026" name="Picture 2" descr="C:\Users\hosaka\Desktop\スキャン\MX-4110FN_20170808_102212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55576" y="1484784"/>
            <a:ext cx="4159049" cy="511256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275739" y="6237312"/>
            <a:ext cx="3472725" cy="432048"/>
          </a:xfrm>
          <a:prstGeom prst="rect">
            <a:avLst/>
          </a:prstGeom>
          <a:noFill/>
        </p:spPr>
        <p:txBody>
          <a:bodyPr wrap="square" rtlCol="0">
            <a:noAutofit/>
          </a:bodyPr>
          <a:lstStyle/>
          <a:p>
            <a:r>
              <a:rPr lang="ja-JP" altLang="en-US" dirty="0" smtClean="0">
                <a:solidFill>
                  <a:schemeClr val="tx1">
                    <a:lumMod val="75000"/>
                    <a:lumOff val="25000"/>
                  </a:schemeClr>
                </a:solidFill>
              </a:rPr>
              <a:t>（</a:t>
            </a:r>
            <a:r>
              <a:rPr lang="en-US" altLang="ja-JP" dirty="0" smtClean="0">
                <a:solidFill>
                  <a:schemeClr val="tx1">
                    <a:lumMod val="75000"/>
                    <a:lumOff val="25000"/>
                  </a:schemeClr>
                </a:solidFill>
              </a:rPr>
              <a:t>2017.2.11</a:t>
            </a:r>
            <a:r>
              <a:rPr lang="ja-JP" altLang="en-US" dirty="0" smtClean="0">
                <a:solidFill>
                  <a:schemeClr val="tx1">
                    <a:lumMod val="75000"/>
                    <a:lumOff val="25000"/>
                  </a:schemeClr>
                </a:solidFill>
              </a:rPr>
              <a:t>　朝日）</a:t>
            </a:r>
            <a:endParaRPr lang="en-US" altLang="ja-JP" dirty="0" smtClean="0">
              <a:solidFill>
                <a:schemeClr val="tx1">
                  <a:lumMod val="75000"/>
                  <a:lumOff val="25000"/>
                </a:schemeClr>
              </a:solidFill>
            </a:endParaRPr>
          </a:p>
        </p:txBody>
      </p:sp>
    </p:spTree>
    <p:extLst>
      <p:ext uri="{BB962C8B-B14F-4D97-AF65-F5344CB8AC3E}">
        <p14:creationId xmlns:p14="http://schemas.microsoft.com/office/powerpoint/2010/main" val="1924617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772816"/>
            <a:ext cx="8136904" cy="4896544"/>
          </a:xfrm>
          <a:prstGeom prst="rect">
            <a:avLst/>
          </a:prstGeom>
          <a:noFill/>
        </p:spPr>
        <p:txBody>
          <a:bodyPr wrap="square" rtlCol="0">
            <a:noAutofit/>
          </a:bodyPr>
          <a:lstStyle/>
          <a:p>
            <a:pPr>
              <a:spcBef>
                <a:spcPts val="600"/>
              </a:spcBef>
            </a:pPr>
            <a:r>
              <a:rPr lang="ja-JP" altLang="en-US" sz="2400" dirty="0">
                <a:solidFill>
                  <a:schemeClr val="tx1">
                    <a:lumMod val="75000"/>
                    <a:lumOff val="25000"/>
                  </a:schemeClr>
                </a:solidFill>
              </a:rPr>
              <a:t>①公有地</a:t>
            </a:r>
            <a:r>
              <a:rPr lang="ja-JP" altLang="en-US" sz="2400" dirty="0" smtClean="0">
                <a:solidFill>
                  <a:schemeClr val="tx1">
                    <a:lumMod val="75000"/>
                    <a:lumOff val="25000"/>
                  </a:schemeClr>
                </a:solidFill>
              </a:rPr>
              <a:t>を敷地</a:t>
            </a:r>
            <a:r>
              <a:rPr lang="ja-JP" altLang="en-US" sz="2400" dirty="0">
                <a:solidFill>
                  <a:schemeClr val="tx1">
                    <a:lumMod val="75000"/>
                    <a:lumOff val="25000"/>
                  </a:schemeClr>
                </a:solidFill>
              </a:rPr>
              <a:t>として</a:t>
            </a:r>
            <a:r>
              <a:rPr lang="ja-JP" altLang="en-US" sz="2400" dirty="0" smtClean="0">
                <a:solidFill>
                  <a:schemeClr val="tx1">
                    <a:lumMod val="75000"/>
                    <a:lumOff val="25000"/>
                  </a:schemeClr>
                </a:solidFill>
              </a:rPr>
              <a:t>提供し、カジノ</a:t>
            </a:r>
            <a:r>
              <a:rPr lang="ja-JP" altLang="en-US" sz="2400" dirty="0">
                <a:solidFill>
                  <a:schemeClr val="tx1">
                    <a:lumMod val="75000"/>
                    <a:lumOff val="25000"/>
                  </a:schemeClr>
                </a:solidFill>
              </a:rPr>
              <a:t>を</a:t>
            </a:r>
            <a:r>
              <a:rPr lang="ja-JP" altLang="en-US" sz="2400" dirty="0" smtClean="0">
                <a:solidFill>
                  <a:schemeClr val="tx1">
                    <a:lumMod val="75000"/>
                    <a:lumOff val="25000"/>
                  </a:schemeClr>
                </a:solidFill>
              </a:rPr>
              <a:t>作らせると、</a:t>
            </a:r>
            <a:endParaRPr lang="en-US" altLang="ja-JP" sz="2400" dirty="0" smtClean="0">
              <a:solidFill>
                <a:schemeClr val="tx1">
                  <a:lumMod val="75000"/>
                  <a:lumOff val="25000"/>
                </a:schemeClr>
              </a:solidFill>
            </a:endParaRPr>
          </a:p>
          <a:p>
            <a:pPr>
              <a:spcBef>
                <a:spcPts val="600"/>
              </a:spcBef>
            </a:pPr>
            <a:endParaRPr lang="en-US" altLang="ja-JP" sz="2400" dirty="0" smtClean="0">
              <a:solidFill>
                <a:schemeClr val="tx1">
                  <a:lumMod val="75000"/>
                  <a:lumOff val="25000"/>
                </a:schemeClr>
              </a:solidFill>
            </a:endParaRPr>
          </a:p>
          <a:p>
            <a:pPr>
              <a:spcBef>
                <a:spcPts val="600"/>
              </a:spcBef>
            </a:pPr>
            <a:r>
              <a:rPr lang="ja-JP" altLang="en-US" sz="2400" dirty="0" smtClean="0">
                <a:solidFill>
                  <a:schemeClr val="tx1">
                    <a:lumMod val="75000"/>
                    <a:lumOff val="25000"/>
                  </a:schemeClr>
                </a:solidFill>
              </a:rPr>
              <a:t>②ギャンブル依存症（精神障害）が発生する。</a:t>
            </a:r>
            <a:endParaRPr lang="en-US" altLang="ja-JP" sz="2400" dirty="0" smtClean="0">
              <a:solidFill>
                <a:schemeClr val="tx1">
                  <a:lumMod val="75000"/>
                  <a:lumOff val="25000"/>
                </a:schemeClr>
              </a:solidFill>
            </a:endParaRPr>
          </a:p>
          <a:p>
            <a:pPr>
              <a:spcBef>
                <a:spcPts val="600"/>
              </a:spcBef>
            </a:pPr>
            <a:endParaRPr lang="en-US" altLang="ja-JP" sz="2400" dirty="0">
              <a:solidFill>
                <a:schemeClr val="tx1">
                  <a:lumMod val="75000"/>
                  <a:lumOff val="25000"/>
                </a:schemeClr>
              </a:solidFill>
            </a:endParaRPr>
          </a:p>
          <a:p>
            <a:pPr>
              <a:spcBef>
                <a:spcPts val="600"/>
              </a:spcBef>
            </a:pPr>
            <a:r>
              <a:rPr lang="ja-JP" altLang="en-US" sz="2400" dirty="0" smtClean="0">
                <a:solidFill>
                  <a:schemeClr val="tx1">
                    <a:lumMod val="75000"/>
                    <a:lumOff val="25000"/>
                  </a:schemeClr>
                </a:solidFill>
              </a:rPr>
              <a:t>③それは、自治体の「精神障害者発生予防義務」に反する。</a:t>
            </a:r>
            <a:endParaRPr lang="en-US" altLang="ja-JP" sz="2400" dirty="0" smtClean="0">
              <a:solidFill>
                <a:schemeClr val="tx1">
                  <a:lumMod val="75000"/>
                  <a:lumOff val="25000"/>
                </a:schemeClr>
              </a:solidFill>
            </a:endParaRPr>
          </a:p>
          <a:p>
            <a:pPr>
              <a:spcBef>
                <a:spcPts val="600"/>
              </a:spcBef>
            </a:pPr>
            <a:endParaRPr lang="en-US" altLang="ja-JP" sz="2400" dirty="0">
              <a:solidFill>
                <a:schemeClr val="tx1">
                  <a:lumMod val="75000"/>
                  <a:lumOff val="25000"/>
                </a:schemeClr>
              </a:solidFill>
            </a:endParaRPr>
          </a:p>
          <a:p>
            <a:pPr>
              <a:spcBef>
                <a:spcPts val="600"/>
              </a:spcBef>
            </a:pPr>
            <a:r>
              <a:rPr lang="ja-JP" altLang="en-US" sz="2400" dirty="0" smtClean="0">
                <a:solidFill>
                  <a:schemeClr val="tx1">
                    <a:lumMod val="75000"/>
                    <a:lumOff val="25000"/>
                  </a:schemeClr>
                </a:solidFill>
              </a:rPr>
              <a:t>④つまり、カジノに対する公有地の提供（当該行為）は、</a:t>
            </a:r>
            <a:endParaRPr lang="en-US" altLang="ja-JP" sz="2400" dirty="0" smtClean="0">
              <a:solidFill>
                <a:schemeClr val="tx1">
                  <a:lumMod val="75000"/>
                  <a:lumOff val="25000"/>
                </a:schemeClr>
              </a:solidFill>
            </a:endParaRPr>
          </a:p>
          <a:p>
            <a:pPr>
              <a:spcBef>
                <a:spcPts val="600"/>
              </a:spcBef>
            </a:pPr>
            <a:r>
              <a:rPr lang="ja-JP" altLang="en-US" sz="2400" dirty="0">
                <a:solidFill>
                  <a:schemeClr val="tx1">
                    <a:lumMod val="75000"/>
                    <a:lumOff val="25000"/>
                  </a:schemeClr>
                </a:solidFill>
              </a:rPr>
              <a:t>　</a:t>
            </a:r>
            <a:r>
              <a:rPr lang="ja-JP" altLang="en-US" sz="2400" dirty="0" smtClean="0">
                <a:solidFill>
                  <a:schemeClr val="tx1">
                    <a:lumMod val="75000"/>
                    <a:lumOff val="25000"/>
                  </a:schemeClr>
                </a:solidFill>
              </a:rPr>
              <a:t>公有財産の違法・不当な処分にあたる。</a:t>
            </a:r>
            <a:endParaRPr lang="en-US" altLang="ja-JP" sz="2400" dirty="0" smtClean="0">
              <a:solidFill>
                <a:schemeClr val="tx1">
                  <a:lumMod val="75000"/>
                  <a:lumOff val="25000"/>
                </a:schemeClr>
              </a:solidFill>
            </a:endParaRPr>
          </a:p>
          <a:p>
            <a:pPr>
              <a:spcBef>
                <a:spcPts val="600"/>
              </a:spcBef>
            </a:pPr>
            <a:endParaRPr lang="en-US" altLang="ja-JP" sz="2400" dirty="0">
              <a:solidFill>
                <a:schemeClr val="tx1">
                  <a:lumMod val="75000"/>
                  <a:lumOff val="25000"/>
                </a:schemeClr>
              </a:solidFill>
            </a:endParaRPr>
          </a:p>
          <a:p>
            <a:pPr>
              <a:spcBef>
                <a:spcPts val="600"/>
              </a:spcBef>
            </a:pPr>
            <a:r>
              <a:rPr lang="ja-JP" altLang="en-US" sz="2400" dirty="0" smtClean="0">
                <a:solidFill>
                  <a:schemeClr val="tx1">
                    <a:lumMod val="75000"/>
                    <a:lumOff val="25000"/>
                  </a:schemeClr>
                </a:solidFill>
              </a:rPr>
              <a:t>⑤なので、住民は監査委員に対し「当該行為を防止する</a:t>
            </a:r>
            <a:endParaRPr lang="en-US" altLang="ja-JP" sz="2400" dirty="0" smtClean="0">
              <a:solidFill>
                <a:schemeClr val="tx1">
                  <a:lumMod val="75000"/>
                  <a:lumOff val="25000"/>
                </a:schemeClr>
              </a:solidFill>
            </a:endParaRPr>
          </a:p>
          <a:p>
            <a:pPr>
              <a:spcBef>
                <a:spcPts val="600"/>
              </a:spcBef>
            </a:pPr>
            <a:r>
              <a:rPr lang="ja-JP" altLang="en-US" sz="2400" dirty="0">
                <a:solidFill>
                  <a:schemeClr val="tx1">
                    <a:lumMod val="75000"/>
                    <a:lumOff val="25000"/>
                  </a:schemeClr>
                </a:solidFill>
              </a:rPr>
              <a:t>　</a:t>
            </a:r>
            <a:r>
              <a:rPr lang="ja-JP" altLang="en-US" sz="2400" dirty="0" smtClean="0">
                <a:solidFill>
                  <a:schemeClr val="tx1">
                    <a:lumMod val="75000"/>
                    <a:lumOff val="25000"/>
                  </a:schemeClr>
                </a:solidFill>
              </a:rPr>
              <a:t>ために必要な措置」を請求する。</a:t>
            </a:r>
            <a:endParaRPr lang="en-US" altLang="ja-JP" sz="2400" dirty="0" smtClean="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28</a:t>
            </a:fld>
            <a:endParaRPr kumimoji="1" lang="ja-JP" altLang="en-US" dirty="0"/>
          </a:p>
        </p:txBody>
      </p:sp>
      <p:sp>
        <p:nvSpPr>
          <p:cNvPr id="9" name="正方形/長方形 8"/>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95535" y="410924"/>
            <a:ext cx="8748463" cy="648072"/>
          </a:xfrm>
          <a:prstGeom prst="rect">
            <a:avLst/>
          </a:prstGeom>
          <a:noFill/>
        </p:spPr>
        <p:txBody>
          <a:bodyPr wrap="square" rtlCol="0">
            <a:noAutofit/>
          </a:bodyPr>
          <a:lstStyle/>
          <a:p>
            <a:r>
              <a:rPr lang="ja-JP" altLang="en-US" sz="4800" spc="2000" dirty="0">
                <a:ln>
                  <a:solidFill>
                    <a:schemeClr val="bg1"/>
                  </a:solidFill>
                </a:ln>
                <a:solidFill>
                  <a:schemeClr val="bg1"/>
                </a:solidFill>
              </a:rPr>
              <a:t>監査請求理由の骨子</a:t>
            </a:r>
            <a:endParaRPr lang="en-US" altLang="ja-JP" sz="4800" spc="2000" dirty="0">
              <a:ln>
                <a:solidFill>
                  <a:schemeClr val="bg1"/>
                </a:solidFill>
              </a:ln>
              <a:solidFill>
                <a:schemeClr val="bg1"/>
              </a:solidFill>
            </a:endParaRPr>
          </a:p>
        </p:txBody>
      </p:sp>
      <p:sp>
        <p:nvSpPr>
          <p:cNvPr id="6" name="下矢印 5"/>
          <p:cNvSpPr/>
          <p:nvPr/>
        </p:nvSpPr>
        <p:spPr>
          <a:xfrm>
            <a:off x="1619672" y="2204864"/>
            <a:ext cx="288032" cy="270030"/>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下矢印 10"/>
          <p:cNvSpPr/>
          <p:nvPr/>
        </p:nvSpPr>
        <p:spPr>
          <a:xfrm>
            <a:off x="1628056" y="3140968"/>
            <a:ext cx="288032" cy="270030"/>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下矢印 12"/>
          <p:cNvSpPr/>
          <p:nvPr/>
        </p:nvSpPr>
        <p:spPr>
          <a:xfrm>
            <a:off x="1619672" y="4005064"/>
            <a:ext cx="288032" cy="270030"/>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下矢印 13"/>
          <p:cNvSpPr/>
          <p:nvPr/>
        </p:nvSpPr>
        <p:spPr>
          <a:xfrm>
            <a:off x="1628056" y="5319210"/>
            <a:ext cx="288032" cy="270030"/>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61401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44824"/>
            <a:ext cx="8136904" cy="3672408"/>
          </a:xfrm>
          <a:prstGeom prst="rect">
            <a:avLst/>
          </a:prstGeom>
          <a:noFill/>
        </p:spPr>
        <p:txBody>
          <a:bodyPr wrap="square" rtlCol="0">
            <a:noAutofit/>
          </a:bodyPr>
          <a:lstStyle/>
          <a:p>
            <a:pPr>
              <a:spcAft>
                <a:spcPts val="1800"/>
              </a:spcAft>
            </a:pPr>
            <a:r>
              <a:rPr lang="ja-JP" altLang="en-US" sz="2800" dirty="0">
                <a:solidFill>
                  <a:schemeClr val="tx1">
                    <a:lumMod val="75000"/>
                    <a:lumOff val="25000"/>
                  </a:schemeClr>
                </a:solidFill>
              </a:rPr>
              <a:t>「国及び地方公共団体は</a:t>
            </a:r>
            <a:r>
              <a:rPr lang="ja-JP" altLang="en-US" sz="2800" dirty="0" smtClean="0">
                <a:solidFill>
                  <a:schemeClr val="tx1">
                    <a:lumMod val="75000"/>
                    <a:lumOff val="25000"/>
                  </a:schemeClr>
                </a:solidFill>
              </a:rPr>
              <a:t>、（中略）</a:t>
            </a:r>
            <a:endParaRPr lang="en-US" altLang="ja-JP" sz="2800" dirty="0" smtClean="0">
              <a:solidFill>
                <a:schemeClr val="tx1">
                  <a:lumMod val="75000"/>
                  <a:lumOff val="25000"/>
                </a:schemeClr>
              </a:solidFill>
            </a:endParaRPr>
          </a:p>
          <a:p>
            <a:pPr>
              <a:spcAft>
                <a:spcPts val="1800"/>
              </a:spcAft>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精神</a:t>
            </a:r>
            <a:r>
              <a:rPr lang="ja-JP" altLang="en-US" sz="2800" dirty="0">
                <a:solidFill>
                  <a:schemeClr val="tx1">
                    <a:lumMod val="75000"/>
                    <a:lumOff val="25000"/>
                  </a:schemeClr>
                </a:solidFill>
              </a:rPr>
              <a:t>障害者が</a:t>
            </a:r>
            <a:r>
              <a:rPr lang="ja-JP" altLang="en-US" sz="2800" dirty="0">
                <a:solidFill>
                  <a:srgbClr val="CC0000"/>
                </a:solidFill>
              </a:rPr>
              <a:t>社会復帰</a:t>
            </a:r>
            <a:r>
              <a:rPr lang="ja-JP" altLang="en-US" sz="2800" dirty="0">
                <a:solidFill>
                  <a:schemeClr val="tx1">
                    <a:lumMod val="75000"/>
                    <a:lumOff val="25000"/>
                  </a:schemeClr>
                </a:solidFill>
              </a:rPr>
              <a:t>をし、自立と社会</a:t>
            </a:r>
            <a:r>
              <a:rPr lang="ja-JP" altLang="en-US" sz="2800" dirty="0" smtClean="0">
                <a:solidFill>
                  <a:schemeClr val="tx1">
                    <a:lumMod val="75000"/>
                    <a:lumOff val="25000"/>
                  </a:schemeClr>
                </a:solidFill>
              </a:rPr>
              <a:t>経済</a:t>
            </a:r>
            <a:endParaRPr lang="en-US" altLang="ja-JP" sz="2800" dirty="0" smtClean="0">
              <a:solidFill>
                <a:schemeClr val="tx1">
                  <a:lumMod val="75000"/>
                  <a:lumOff val="25000"/>
                </a:schemeClr>
              </a:solidFill>
            </a:endParaRPr>
          </a:p>
          <a:p>
            <a:pPr>
              <a:spcAft>
                <a:spcPts val="1800"/>
              </a:spcAft>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活動</a:t>
            </a:r>
            <a:r>
              <a:rPr lang="ja-JP" altLang="en-US" sz="2800" dirty="0">
                <a:solidFill>
                  <a:schemeClr val="tx1">
                    <a:lumMod val="75000"/>
                    <a:lumOff val="25000"/>
                  </a:schemeClr>
                </a:solidFill>
              </a:rPr>
              <a:t>への参加をすることができるように</a:t>
            </a:r>
            <a:r>
              <a:rPr lang="ja-JP" altLang="en-US" sz="2800" dirty="0" smtClean="0">
                <a:solidFill>
                  <a:schemeClr val="tx1">
                    <a:lumMod val="75000"/>
                    <a:lumOff val="25000"/>
                  </a:schemeClr>
                </a:solidFill>
              </a:rPr>
              <a:t>努力</a:t>
            </a:r>
            <a:endParaRPr lang="en-US" altLang="ja-JP" sz="2800" dirty="0" smtClean="0">
              <a:solidFill>
                <a:schemeClr val="tx1">
                  <a:lumMod val="75000"/>
                  <a:lumOff val="25000"/>
                </a:schemeClr>
              </a:solidFill>
            </a:endParaRPr>
          </a:p>
          <a:p>
            <a:pPr>
              <a:spcAft>
                <a:spcPts val="1800"/>
              </a:spcAft>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する</a:t>
            </a:r>
            <a:r>
              <a:rPr lang="ja-JP" altLang="en-US" sz="2800" dirty="0">
                <a:solidFill>
                  <a:schemeClr val="tx1">
                    <a:lumMod val="75000"/>
                    <a:lumOff val="25000"/>
                  </a:schemeClr>
                </a:solidFill>
              </a:rPr>
              <a:t>とともに</a:t>
            </a:r>
            <a:r>
              <a:rPr lang="ja-JP" altLang="en-US" sz="2800" dirty="0" smtClean="0">
                <a:solidFill>
                  <a:schemeClr val="tx1">
                    <a:lumMod val="75000"/>
                    <a:lumOff val="25000"/>
                  </a:schemeClr>
                </a:solidFill>
              </a:rPr>
              <a:t>、（中略）</a:t>
            </a:r>
            <a:endParaRPr lang="en-US" altLang="ja-JP" sz="2800" dirty="0" smtClean="0">
              <a:solidFill>
                <a:schemeClr val="tx1">
                  <a:lumMod val="75000"/>
                  <a:lumOff val="25000"/>
                </a:schemeClr>
              </a:solidFill>
            </a:endParaRPr>
          </a:p>
          <a:p>
            <a:pPr>
              <a:spcAft>
                <a:spcPts val="1800"/>
              </a:spcAft>
            </a:pPr>
            <a:r>
              <a:rPr lang="ja-JP" altLang="en-US" sz="2800" dirty="0" smtClean="0">
                <a:solidFill>
                  <a:schemeClr val="tx1">
                    <a:lumMod val="75000"/>
                    <a:lumOff val="25000"/>
                  </a:schemeClr>
                </a:solidFill>
              </a:rPr>
              <a:t>　精神</a:t>
            </a:r>
            <a:r>
              <a:rPr lang="ja-JP" altLang="en-US" sz="2800" dirty="0">
                <a:solidFill>
                  <a:schemeClr val="tx1">
                    <a:lumMod val="75000"/>
                    <a:lumOff val="25000"/>
                  </a:schemeClr>
                </a:solidFill>
              </a:rPr>
              <a:t>障害者の</a:t>
            </a:r>
            <a:r>
              <a:rPr lang="ja-JP" altLang="en-US" sz="2800" dirty="0">
                <a:solidFill>
                  <a:srgbClr val="CC0000"/>
                </a:solidFill>
              </a:rPr>
              <a:t>発生</a:t>
            </a:r>
            <a:r>
              <a:rPr lang="ja-JP" altLang="en-US" sz="2800" dirty="0" smtClean="0">
                <a:solidFill>
                  <a:srgbClr val="CC0000"/>
                </a:solidFill>
              </a:rPr>
              <a:t>の予防</a:t>
            </a:r>
            <a:r>
              <a:rPr lang="ja-JP" altLang="en-US" sz="2800" dirty="0">
                <a:solidFill>
                  <a:schemeClr val="tx1">
                    <a:lumMod val="75000"/>
                    <a:lumOff val="25000"/>
                  </a:schemeClr>
                </a:solidFill>
              </a:rPr>
              <a:t>その他国民の</a:t>
            </a:r>
            <a:r>
              <a:rPr lang="ja-JP" altLang="en-US" sz="2800" dirty="0" smtClean="0">
                <a:solidFill>
                  <a:schemeClr val="tx1">
                    <a:lumMod val="75000"/>
                    <a:lumOff val="25000"/>
                  </a:schemeClr>
                </a:solidFill>
              </a:rPr>
              <a:t>精神</a:t>
            </a:r>
            <a:endParaRPr lang="en-US" altLang="ja-JP" sz="2800" dirty="0">
              <a:solidFill>
                <a:schemeClr val="tx1">
                  <a:lumMod val="75000"/>
                  <a:lumOff val="25000"/>
                </a:schemeClr>
              </a:solidFill>
            </a:endParaRPr>
          </a:p>
          <a:p>
            <a:pPr>
              <a:spcAft>
                <a:spcPts val="1800"/>
              </a:spcAft>
            </a:pPr>
            <a:r>
              <a:rPr lang="ja-JP" altLang="en-US" sz="2800" dirty="0" smtClean="0">
                <a:solidFill>
                  <a:schemeClr val="tx1">
                    <a:lumMod val="75000"/>
                    <a:lumOff val="25000"/>
                  </a:schemeClr>
                </a:solidFill>
              </a:rPr>
              <a:t>　保健</a:t>
            </a:r>
            <a:r>
              <a:rPr lang="ja-JP" altLang="en-US" sz="2800" dirty="0">
                <a:solidFill>
                  <a:schemeClr val="tx1">
                    <a:lumMod val="75000"/>
                    <a:lumOff val="25000"/>
                  </a:schemeClr>
                </a:solidFill>
              </a:rPr>
              <a:t>の向上のため</a:t>
            </a:r>
            <a:r>
              <a:rPr lang="ja-JP" altLang="en-US" sz="2800" dirty="0" smtClean="0">
                <a:solidFill>
                  <a:schemeClr val="tx1">
                    <a:lumMod val="75000"/>
                    <a:lumOff val="25000"/>
                  </a:schemeClr>
                </a:solidFill>
              </a:rPr>
              <a:t>の施策</a:t>
            </a:r>
            <a:r>
              <a:rPr lang="ja-JP" altLang="en-US" sz="2800" dirty="0">
                <a:solidFill>
                  <a:schemeClr val="tx1">
                    <a:lumMod val="75000"/>
                    <a:lumOff val="25000"/>
                  </a:schemeClr>
                </a:solidFill>
              </a:rPr>
              <a:t>を講じなければ</a:t>
            </a:r>
            <a:r>
              <a:rPr lang="ja-JP" altLang="en-US" sz="2800" dirty="0" smtClean="0">
                <a:solidFill>
                  <a:schemeClr val="tx1">
                    <a:lumMod val="75000"/>
                    <a:lumOff val="25000"/>
                  </a:schemeClr>
                </a:solidFill>
              </a:rPr>
              <a:t>なら</a:t>
            </a:r>
            <a:endParaRPr lang="en-US" altLang="ja-JP" sz="2800" dirty="0" smtClean="0">
              <a:solidFill>
                <a:schemeClr val="tx1">
                  <a:lumMod val="75000"/>
                  <a:lumOff val="25000"/>
                </a:schemeClr>
              </a:solidFill>
            </a:endParaRPr>
          </a:p>
          <a:p>
            <a:pPr>
              <a:spcAft>
                <a:spcPts val="1800"/>
              </a:spcAft>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ない</a:t>
            </a:r>
            <a:r>
              <a:rPr lang="ja-JP" altLang="en-US" sz="2800" dirty="0">
                <a:solidFill>
                  <a:schemeClr val="tx1">
                    <a:lumMod val="75000"/>
                    <a:lumOff val="25000"/>
                  </a:schemeClr>
                </a:solidFill>
              </a:rPr>
              <a:t>。 」</a:t>
            </a:r>
            <a:endParaRPr lang="en-US" altLang="ja-JP" sz="2800" dirty="0" smtClean="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29</a:t>
            </a:fld>
            <a:endParaRPr kumimoji="1" lang="ja-JP" altLang="en-US"/>
          </a:p>
        </p:txBody>
      </p:sp>
      <p:sp>
        <p:nvSpPr>
          <p:cNvPr id="9" name="正方形/長方形 8"/>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95536" y="188640"/>
            <a:ext cx="8136904" cy="1161360"/>
          </a:xfrm>
          <a:prstGeom prst="rect">
            <a:avLst/>
          </a:prstGeom>
          <a:noFill/>
        </p:spPr>
        <p:txBody>
          <a:bodyPr wrap="square" rtlCol="0">
            <a:noAutofit/>
          </a:bodyPr>
          <a:lstStyle/>
          <a:p>
            <a:r>
              <a:rPr lang="ja-JP" altLang="en-US" sz="3600" dirty="0" smtClean="0">
                <a:ln>
                  <a:solidFill>
                    <a:schemeClr val="bg1"/>
                  </a:solidFill>
                </a:ln>
                <a:solidFill>
                  <a:schemeClr val="bg1"/>
                </a:solidFill>
              </a:rPr>
              <a:t>精神</a:t>
            </a:r>
            <a:r>
              <a:rPr lang="ja-JP" altLang="en-US" sz="3600" dirty="0">
                <a:ln>
                  <a:solidFill>
                    <a:schemeClr val="bg1"/>
                  </a:solidFill>
                </a:ln>
                <a:solidFill>
                  <a:schemeClr val="bg1"/>
                </a:solidFill>
              </a:rPr>
              <a:t>保健</a:t>
            </a:r>
            <a:r>
              <a:rPr lang="ja-JP" altLang="en-US" sz="3600" dirty="0" smtClean="0">
                <a:ln>
                  <a:solidFill>
                    <a:schemeClr val="bg1"/>
                  </a:solidFill>
                </a:ln>
                <a:solidFill>
                  <a:schemeClr val="bg1"/>
                </a:solidFill>
              </a:rPr>
              <a:t>福祉法における</a:t>
            </a:r>
            <a:endParaRPr lang="en-US" altLang="ja-JP" sz="3600" dirty="0" smtClean="0">
              <a:ln>
                <a:solidFill>
                  <a:schemeClr val="bg1"/>
                </a:solidFill>
              </a:ln>
              <a:solidFill>
                <a:schemeClr val="bg1"/>
              </a:solidFill>
            </a:endParaRPr>
          </a:p>
          <a:p>
            <a:r>
              <a:rPr lang="ja-JP" altLang="en-US" sz="3600" dirty="0" smtClean="0">
                <a:ln>
                  <a:solidFill>
                    <a:schemeClr val="bg1"/>
                  </a:solidFill>
                </a:ln>
                <a:solidFill>
                  <a:schemeClr val="bg1"/>
                </a:solidFill>
              </a:rPr>
              <a:t>国及び地方</a:t>
            </a:r>
            <a:r>
              <a:rPr lang="ja-JP" altLang="en-US" sz="3600" dirty="0">
                <a:ln>
                  <a:solidFill>
                    <a:schemeClr val="bg1"/>
                  </a:solidFill>
                </a:ln>
                <a:solidFill>
                  <a:schemeClr val="bg1"/>
                </a:solidFill>
              </a:rPr>
              <a:t>公共団体の義務（第２条）</a:t>
            </a:r>
          </a:p>
          <a:p>
            <a:endParaRPr lang="en-US" altLang="ja-JP" sz="3600" dirty="0" smtClean="0">
              <a:ln>
                <a:solidFill>
                  <a:schemeClr val="bg1"/>
                </a:solidFill>
              </a:ln>
              <a:solidFill>
                <a:schemeClr val="bg1"/>
              </a:solidFill>
            </a:endParaRPr>
          </a:p>
        </p:txBody>
      </p:sp>
    </p:spTree>
    <p:extLst>
      <p:ext uri="{BB962C8B-B14F-4D97-AF65-F5344CB8AC3E}">
        <p14:creationId xmlns:p14="http://schemas.microsoft.com/office/powerpoint/2010/main" val="371485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3</a:t>
            </a:fld>
            <a:endParaRPr kumimoji="1" lang="ja-JP" altLang="en-US"/>
          </a:p>
        </p:txBody>
      </p:sp>
      <p:pic>
        <p:nvPicPr>
          <p:cNvPr id="3079" name="Picture 7" descr="https://2.bp.blogspot.com/-hTu4NOqonkw/WHQ6tAWm5pI/AAAAAAAAKTQ/1fdB1cP85VUl5R0Rkn2Tc5N-kGQiQs52ACLcB/s1600/%25E6%25A8%25AA%25E6%25B5%259C%25E3%2583%25BB%25E6%2596%25B0%25E5%25B9%25B4%25E5%258F%25B7__%25E5%25B1%25B1%25E4%25B8%258B%25E3%2581%25B5%25E9%25A0%25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6517"/>
            <a:ext cx="8786234" cy="58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55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2132856"/>
            <a:ext cx="8136904" cy="3024336"/>
          </a:xfrm>
          <a:prstGeom prst="rect">
            <a:avLst/>
          </a:prstGeom>
          <a:noFill/>
        </p:spPr>
        <p:txBody>
          <a:bodyPr wrap="square" rtlCol="0">
            <a:noAutofit/>
          </a:bodyPr>
          <a:lstStyle/>
          <a:p>
            <a:pPr>
              <a:spcBef>
                <a:spcPts val="600"/>
              </a:spcBef>
            </a:pPr>
            <a:r>
              <a:rPr lang="ja-JP" altLang="en-US" sz="2800" dirty="0">
                <a:solidFill>
                  <a:schemeClr val="tx1">
                    <a:lumMod val="75000"/>
                    <a:lumOff val="25000"/>
                  </a:schemeClr>
                </a:solidFill>
              </a:rPr>
              <a:t>「この法律</a:t>
            </a:r>
            <a:r>
              <a:rPr lang="ja-JP" altLang="en-US" sz="2800" dirty="0" smtClean="0">
                <a:solidFill>
                  <a:schemeClr val="tx1">
                    <a:lumMod val="75000"/>
                    <a:lumOff val="25000"/>
                  </a:schemeClr>
                </a:solidFill>
              </a:rPr>
              <a:t>で</a:t>
            </a:r>
            <a:r>
              <a:rPr lang="en-US" altLang="ja-JP" sz="2800" dirty="0" smtClean="0">
                <a:solidFill>
                  <a:schemeClr val="tx1">
                    <a:lumMod val="75000"/>
                    <a:lumOff val="25000"/>
                  </a:schemeClr>
                </a:solidFill>
              </a:rPr>
              <a:t>『</a:t>
            </a:r>
            <a:r>
              <a:rPr lang="ja-JP" altLang="en-US" sz="2800" dirty="0" smtClean="0">
                <a:solidFill>
                  <a:schemeClr val="tx1">
                    <a:lumMod val="75000"/>
                    <a:lumOff val="25000"/>
                  </a:schemeClr>
                </a:solidFill>
              </a:rPr>
              <a:t>精神障害者</a:t>
            </a:r>
            <a:r>
              <a:rPr lang="en-US" altLang="ja-JP" sz="2800" dirty="0" smtClean="0">
                <a:solidFill>
                  <a:schemeClr val="tx1">
                    <a:lumMod val="75000"/>
                    <a:lumOff val="25000"/>
                  </a:schemeClr>
                </a:solidFill>
              </a:rPr>
              <a:t>』</a:t>
            </a:r>
            <a:r>
              <a:rPr lang="ja-JP" altLang="en-US" sz="2800" dirty="0" smtClean="0">
                <a:solidFill>
                  <a:schemeClr val="tx1">
                    <a:lumMod val="75000"/>
                    <a:lumOff val="25000"/>
                  </a:schemeClr>
                </a:solidFill>
              </a:rPr>
              <a:t>と</a:t>
            </a:r>
            <a:r>
              <a:rPr lang="ja-JP" altLang="en-US" sz="2800" dirty="0">
                <a:solidFill>
                  <a:schemeClr val="tx1">
                    <a:lumMod val="75000"/>
                    <a:lumOff val="25000"/>
                  </a:schemeClr>
                </a:solidFill>
              </a:rPr>
              <a:t>は</a:t>
            </a:r>
            <a:r>
              <a:rPr lang="ja-JP" altLang="en-US" sz="2800" dirty="0" smtClean="0">
                <a:solidFill>
                  <a:schemeClr val="tx1">
                    <a:lumMod val="75000"/>
                    <a:lumOff val="25000"/>
                  </a:schemeClr>
                </a:solidFill>
              </a:rPr>
              <a:t>、</a:t>
            </a:r>
            <a:endParaRPr lang="en-US" altLang="ja-JP" sz="2800" dirty="0" smtClean="0">
              <a:solidFill>
                <a:schemeClr val="tx1">
                  <a:lumMod val="75000"/>
                  <a:lumOff val="25000"/>
                </a:schemeClr>
              </a:solidFill>
            </a:endParaRPr>
          </a:p>
          <a:p>
            <a:pPr>
              <a:spcBef>
                <a:spcPts val="600"/>
              </a:spcBef>
            </a:pPr>
            <a:r>
              <a:rPr lang="ja-JP" altLang="en-US" sz="2800" dirty="0" smtClean="0">
                <a:solidFill>
                  <a:schemeClr val="tx1">
                    <a:lumMod val="75000"/>
                    <a:lumOff val="25000"/>
                  </a:schemeClr>
                </a:solidFill>
              </a:rPr>
              <a:t>　統合</a:t>
            </a:r>
            <a:r>
              <a:rPr lang="ja-JP" altLang="en-US" sz="2800" dirty="0">
                <a:solidFill>
                  <a:schemeClr val="tx1">
                    <a:lumMod val="75000"/>
                    <a:lumOff val="25000"/>
                  </a:schemeClr>
                </a:solidFill>
              </a:rPr>
              <a:t>失調症</a:t>
            </a:r>
            <a:r>
              <a:rPr lang="ja-JP" altLang="en-US" sz="2800" dirty="0" smtClean="0">
                <a:solidFill>
                  <a:schemeClr val="tx1">
                    <a:lumMod val="75000"/>
                    <a:lumOff val="25000"/>
                  </a:schemeClr>
                </a:solidFill>
              </a:rPr>
              <a:t>、</a:t>
            </a:r>
            <a:endParaRPr lang="en-US" altLang="ja-JP" sz="2800" dirty="0" smtClean="0">
              <a:solidFill>
                <a:schemeClr val="tx1">
                  <a:lumMod val="75000"/>
                  <a:lumOff val="25000"/>
                </a:schemeClr>
              </a:solidFill>
            </a:endParaRPr>
          </a:p>
          <a:p>
            <a:pPr>
              <a:spcBef>
                <a:spcPts val="600"/>
              </a:spcBef>
            </a:pPr>
            <a:r>
              <a:rPr lang="ja-JP" altLang="en-US" sz="2800" dirty="0" smtClean="0">
                <a:solidFill>
                  <a:schemeClr val="tx1">
                    <a:lumMod val="75000"/>
                    <a:lumOff val="25000"/>
                  </a:schemeClr>
                </a:solidFill>
              </a:rPr>
              <a:t>　精神</a:t>
            </a:r>
            <a:r>
              <a:rPr lang="ja-JP" altLang="en-US" sz="2800" dirty="0">
                <a:solidFill>
                  <a:schemeClr val="tx1">
                    <a:lumMod val="75000"/>
                    <a:lumOff val="25000"/>
                  </a:schemeClr>
                </a:solidFill>
              </a:rPr>
              <a:t>作用物質による急性中毒又はその依存症</a:t>
            </a:r>
            <a:r>
              <a:rPr lang="ja-JP" altLang="en-US" sz="2800" dirty="0" smtClean="0">
                <a:solidFill>
                  <a:schemeClr val="tx1">
                    <a:lumMod val="75000"/>
                    <a:lumOff val="25000"/>
                  </a:schemeClr>
                </a:solidFill>
              </a:rPr>
              <a:t>、</a:t>
            </a:r>
            <a:endParaRPr lang="en-US" altLang="ja-JP" sz="2800" dirty="0" smtClean="0">
              <a:solidFill>
                <a:schemeClr val="tx1">
                  <a:lumMod val="75000"/>
                  <a:lumOff val="25000"/>
                </a:schemeClr>
              </a:solidFill>
            </a:endParaRPr>
          </a:p>
          <a:p>
            <a:pPr>
              <a:spcBef>
                <a:spcPts val="600"/>
              </a:spcBef>
            </a:pPr>
            <a:r>
              <a:rPr lang="ja-JP" altLang="en-US" sz="2800" dirty="0" smtClean="0">
                <a:solidFill>
                  <a:schemeClr val="tx1">
                    <a:lumMod val="75000"/>
                    <a:lumOff val="25000"/>
                  </a:schemeClr>
                </a:solidFill>
              </a:rPr>
              <a:t>　知的</a:t>
            </a:r>
            <a:r>
              <a:rPr lang="ja-JP" altLang="en-US" sz="2800" dirty="0">
                <a:solidFill>
                  <a:schemeClr val="tx1">
                    <a:lumMod val="75000"/>
                    <a:lumOff val="25000"/>
                  </a:schemeClr>
                </a:solidFill>
              </a:rPr>
              <a:t>障害</a:t>
            </a:r>
            <a:r>
              <a:rPr lang="ja-JP" altLang="en-US" sz="2800" dirty="0" smtClean="0">
                <a:solidFill>
                  <a:schemeClr val="tx1">
                    <a:lumMod val="75000"/>
                    <a:lumOff val="25000"/>
                  </a:schemeClr>
                </a:solidFill>
              </a:rPr>
              <a:t>、</a:t>
            </a:r>
            <a:endParaRPr lang="en-US" altLang="ja-JP" sz="2800" dirty="0" smtClean="0">
              <a:solidFill>
                <a:schemeClr val="tx1">
                  <a:lumMod val="75000"/>
                  <a:lumOff val="25000"/>
                </a:schemeClr>
              </a:solidFill>
            </a:endParaRPr>
          </a:p>
          <a:p>
            <a:pPr>
              <a:spcBef>
                <a:spcPts val="600"/>
              </a:spcBef>
            </a:pPr>
            <a:r>
              <a:rPr lang="ja-JP" altLang="en-US" sz="2800" dirty="0" smtClean="0">
                <a:solidFill>
                  <a:schemeClr val="tx1">
                    <a:lumMod val="75000"/>
                    <a:lumOff val="25000"/>
                  </a:schemeClr>
                </a:solidFill>
              </a:rPr>
              <a:t>　精神病質</a:t>
            </a:r>
            <a:endParaRPr lang="en-US" altLang="ja-JP" sz="2800" dirty="0" smtClean="0">
              <a:solidFill>
                <a:schemeClr val="tx1">
                  <a:lumMod val="75000"/>
                  <a:lumOff val="25000"/>
                </a:schemeClr>
              </a:solidFill>
            </a:endParaRPr>
          </a:p>
          <a:p>
            <a:pPr>
              <a:spcBef>
                <a:spcPts val="600"/>
              </a:spcBef>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その他</a:t>
            </a:r>
            <a:r>
              <a:rPr lang="ja-JP" altLang="en-US" sz="2800" dirty="0">
                <a:solidFill>
                  <a:schemeClr val="tx1">
                    <a:lumMod val="75000"/>
                    <a:lumOff val="25000"/>
                  </a:schemeClr>
                </a:solidFill>
              </a:rPr>
              <a:t>の精神疾患を有する者をいう。 」</a:t>
            </a:r>
            <a:endParaRPr lang="en-US" altLang="ja-JP" sz="2800" dirty="0" smtClean="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30</a:t>
            </a:fld>
            <a:endParaRPr kumimoji="1" lang="ja-JP" altLang="en-US"/>
          </a:p>
        </p:txBody>
      </p:sp>
      <p:sp>
        <p:nvSpPr>
          <p:cNvPr id="9" name="正方形/長方形 8"/>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95536" y="260648"/>
            <a:ext cx="9001000" cy="864096"/>
          </a:xfrm>
          <a:prstGeom prst="rect">
            <a:avLst/>
          </a:prstGeom>
          <a:noFill/>
        </p:spPr>
        <p:txBody>
          <a:bodyPr wrap="square" rtlCol="0">
            <a:noAutofit/>
          </a:bodyPr>
          <a:lstStyle/>
          <a:p>
            <a:r>
              <a:rPr lang="ja-JP" altLang="en-US" sz="3000" spc="600" dirty="0" smtClean="0">
                <a:ln>
                  <a:solidFill>
                    <a:schemeClr val="bg1"/>
                  </a:solidFill>
                </a:ln>
                <a:solidFill>
                  <a:schemeClr val="bg1"/>
                </a:solidFill>
              </a:rPr>
              <a:t>精神保健福祉法における</a:t>
            </a:r>
            <a:endParaRPr lang="en-US" altLang="ja-JP" sz="3000" spc="600" dirty="0" smtClean="0">
              <a:ln>
                <a:solidFill>
                  <a:schemeClr val="bg1"/>
                </a:solidFill>
              </a:ln>
              <a:solidFill>
                <a:schemeClr val="bg1"/>
              </a:solidFill>
            </a:endParaRPr>
          </a:p>
          <a:p>
            <a:r>
              <a:rPr lang="ja-JP" altLang="en-US" sz="3000" spc="600" dirty="0">
                <a:ln>
                  <a:solidFill>
                    <a:schemeClr val="bg1"/>
                  </a:solidFill>
                </a:ln>
                <a:solidFill>
                  <a:schemeClr val="bg1"/>
                </a:solidFill>
              </a:rPr>
              <a:t>　</a:t>
            </a:r>
            <a:r>
              <a:rPr lang="ja-JP" altLang="en-US" sz="3000" spc="600" dirty="0" smtClean="0">
                <a:ln>
                  <a:solidFill>
                    <a:schemeClr val="bg1"/>
                  </a:solidFill>
                </a:ln>
                <a:solidFill>
                  <a:schemeClr val="bg1"/>
                </a:solidFill>
              </a:rPr>
              <a:t>　　　　　精神障害者の定義（第５条）</a:t>
            </a:r>
            <a:endParaRPr lang="en-US" altLang="ja-JP" sz="3000" spc="600" dirty="0" smtClean="0">
              <a:ln>
                <a:solidFill>
                  <a:schemeClr val="bg1"/>
                </a:solidFill>
              </a:ln>
              <a:solidFill>
                <a:schemeClr val="bg1"/>
              </a:solidFill>
            </a:endParaRPr>
          </a:p>
        </p:txBody>
      </p:sp>
    </p:spTree>
    <p:extLst>
      <p:ext uri="{BB962C8B-B14F-4D97-AF65-F5344CB8AC3E}">
        <p14:creationId xmlns:p14="http://schemas.microsoft.com/office/powerpoint/2010/main" val="1285924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2852936"/>
            <a:ext cx="8136904" cy="3024336"/>
          </a:xfrm>
          <a:prstGeom prst="rect">
            <a:avLst/>
          </a:prstGeom>
          <a:noFill/>
        </p:spPr>
        <p:txBody>
          <a:bodyPr wrap="square" rtlCol="0">
            <a:noAutofit/>
          </a:bodyPr>
          <a:lstStyle/>
          <a:p>
            <a:pPr>
              <a:lnSpc>
                <a:spcPct val="150000"/>
              </a:lnSpc>
              <a:spcBef>
                <a:spcPts val="600"/>
              </a:spcBef>
            </a:pPr>
            <a:r>
              <a:rPr lang="ja-JP" altLang="en-US" sz="2800" dirty="0" smtClean="0">
                <a:solidFill>
                  <a:schemeClr val="tx1">
                    <a:lumMod val="75000"/>
                    <a:lumOff val="25000"/>
                  </a:schemeClr>
                </a:solidFill>
              </a:rPr>
              <a:t>「</a:t>
            </a:r>
            <a:r>
              <a:rPr lang="ja-JP" altLang="en-US" sz="2800" dirty="0">
                <a:solidFill>
                  <a:schemeClr val="tx1">
                    <a:lumMod val="75000"/>
                    <a:lumOff val="25000"/>
                  </a:schemeClr>
                </a:solidFill>
              </a:rPr>
              <a:t>ギャンブル依存症</a:t>
            </a:r>
            <a:r>
              <a:rPr lang="ja-JP" altLang="en-US" sz="2800" dirty="0" smtClean="0">
                <a:solidFill>
                  <a:schemeClr val="tx1">
                    <a:lumMod val="75000"/>
                    <a:lumOff val="25000"/>
                  </a:schemeClr>
                </a:solidFill>
              </a:rPr>
              <a:t>は、ＷＨＯの診断基準におき</a:t>
            </a:r>
            <a:endParaRPr lang="en-US" altLang="ja-JP" sz="2800" dirty="0" smtClean="0">
              <a:solidFill>
                <a:schemeClr val="tx1">
                  <a:lumMod val="75000"/>
                  <a:lumOff val="25000"/>
                </a:schemeClr>
              </a:solidFill>
            </a:endParaRPr>
          </a:p>
          <a:p>
            <a:pPr>
              <a:lnSpc>
                <a:spcPct val="150000"/>
              </a:lnSpc>
              <a:spcBef>
                <a:spcPts val="600"/>
              </a:spcBef>
            </a:pPr>
            <a:r>
              <a:rPr lang="ja-JP" altLang="en-US" sz="2800" dirty="0" smtClean="0">
                <a:solidFill>
                  <a:schemeClr val="tx1">
                    <a:lumMod val="75000"/>
                    <a:lumOff val="25000"/>
                  </a:schemeClr>
                </a:solidFill>
              </a:rPr>
              <a:t>　まして、病的賭博というものとして分類がされ</a:t>
            </a:r>
            <a:endParaRPr lang="en-US" altLang="ja-JP" sz="2800" dirty="0" smtClean="0">
              <a:solidFill>
                <a:schemeClr val="tx1">
                  <a:lumMod val="75000"/>
                  <a:lumOff val="25000"/>
                </a:schemeClr>
              </a:solidFill>
            </a:endParaRPr>
          </a:p>
          <a:p>
            <a:pPr>
              <a:lnSpc>
                <a:spcPct val="150000"/>
              </a:lnSpc>
              <a:spcBef>
                <a:spcPts val="600"/>
              </a:spcBef>
            </a:pPr>
            <a:r>
              <a:rPr lang="ja-JP" altLang="en-US" sz="2800" dirty="0">
                <a:solidFill>
                  <a:schemeClr val="tx1">
                    <a:lumMod val="75000"/>
                    <a:lumOff val="25000"/>
                  </a:schemeClr>
                </a:solidFill>
              </a:rPr>
              <a:t>　</a:t>
            </a:r>
            <a:r>
              <a:rPr lang="ja-JP" altLang="en-US" sz="2800" dirty="0" err="1" smtClean="0">
                <a:solidFill>
                  <a:schemeClr val="tx1">
                    <a:lumMod val="75000"/>
                    <a:lumOff val="25000"/>
                  </a:schemeClr>
                </a:solidFill>
              </a:rPr>
              <a:t>て</a:t>
            </a:r>
            <a:r>
              <a:rPr lang="ja-JP" altLang="en-US" sz="2800" dirty="0" smtClean="0">
                <a:solidFill>
                  <a:schemeClr val="tx1">
                    <a:lumMod val="75000"/>
                    <a:lumOff val="25000"/>
                  </a:schemeClr>
                </a:solidFill>
              </a:rPr>
              <a:t>おりますし</a:t>
            </a:r>
            <a:r>
              <a:rPr lang="en-US" altLang="ja-JP" sz="2800" dirty="0" smtClean="0">
                <a:solidFill>
                  <a:schemeClr val="tx1">
                    <a:lumMod val="75000"/>
                    <a:lumOff val="25000"/>
                  </a:schemeClr>
                </a:solidFill>
              </a:rPr>
              <a:t>…</a:t>
            </a:r>
            <a:r>
              <a:rPr lang="ja-JP" altLang="en-US" sz="2800" dirty="0" smtClean="0">
                <a:solidFill>
                  <a:schemeClr val="tx1">
                    <a:lumMod val="75000"/>
                    <a:lumOff val="25000"/>
                  </a:schemeClr>
                </a:solidFill>
              </a:rPr>
              <a:t>精神疾患として認識してござい</a:t>
            </a:r>
            <a:endParaRPr lang="en-US" altLang="ja-JP" sz="2800" dirty="0" smtClean="0">
              <a:solidFill>
                <a:schemeClr val="tx1">
                  <a:lumMod val="75000"/>
                  <a:lumOff val="25000"/>
                </a:schemeClr>
              </a:solidFill>
            </a:endParaRPr>
          </a:p>
          <a:p>
            <a:pPr>
              <a:lnSpc>
                <a:spcPct val="150000"/>
              </a:lnSpc>
              <a:spcBef>
                <a:spcPts val="600"/>
              </a:spcBef>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ます。 </a:t>
            </a:r>
            <a:r>
              <a:rPr lang="ja-JP" altLang="en-US" sz="2800" dirty="0">
                <a:solidFill>
                  <a:schemeClr val="tx1">
                    <a:lumMod val="75000"/>
                    <a:lumOff val="25000"/>
                  </a:schemeClr>
                </a:solidFill>
              </a:rPr>
              <a:t>」（</a:t>
            </a:r>
            <a:r>
              <a:rPr lang="en-US" altLang="ja-JP" sz="2800" dirty="0" smtClean="0">
                <a:solidFill>
                  <a:schemeClr val="tx1">
                    <a:lumMod val="75000"/>
                    <a:lumOff val="25000"/>
                  </a:schemeClr>
                </a:solidFill>
              </a:rPr>
              <a:t>2016.12.2</a:t>
            </a:r>
            <a:r>
              <a:rPr lang="ja-JP" altLang="en-US" sz="2800" dirty="0" smtClean="0">
                <a:solidFill>
                  <a:schemeClr val="tx1">
                    <a:lumMod val="75000"/>
                    <a:lumOff val="25000"/>
                  </a:schemeClr>
                </a:solidFill>
              </a:rPr>
              <a:t>　国会答弁）</a:t>
            </a:r>
            <a:endParaRPr lang="en-US" altLang="ja-JP" sz="2800" dirty="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31</a:t>
            </a:fld>
            <a:endParaRPr kumimoji="1" lang="ja-JP" altLang="en-US"/>
          </a:p>
        </p:txBody>
      </p:sp>
      <p:sp>
        <p:nvSpPr>
          <p:cNvPr id="9" name="正方形/長方形 8"/>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95536" y="404664"/>
            <a:ext cx="9145016" cy="648072"/>
          </a:xfrm>
          <a:prstGeom prst="rect">
            <a:avLst/>
          </a:prstGeom>
          <a:noFill/>
        </p:spPr>
        <p:txBody>
          <a:bodyPr wrap="square" rtlCol="0">
            <a:noAutofit/>
          </a:bodyPr>
          <a:lstStyle/>
          <a:p>
            <a:r>
              <a:rPr lang="ja-JP" altLang="en-US" sz="4800" spc="600" dirty="0" smtClean="0">
                <a:ln>
                  <a:solidFill>
                    <a:schemeClr val="bg1"/>
                  </a:solidFill>
                </a:ln>
                <a:solidFill>
                  <a:schemeClr val="bg1"/>
                </a:solidFill>
              </a:rPr>
              <a:t>厚労省も認めた精神疾患</a:t>
            </a:r>
            <a:endParaRPr lang="en-US" altLang="ja-JP" sz="4800" spc="600" dirty="0" smtClean="0">
              <a:ln>
                <a:solidFill>
                  <a:schemeClr val="bg1"/>
                </a:solidFill>
              </a:ln>
              <a:solidFill>
                <a:schemeClr val="bg1"/>
              </a:solidFill>
            </a:endParaRPr>
          </a:p>
        </p:txBody>
      </p:sp>
      <p:sp>
        <p:nvSpPr>
          <p:cNvPr id="12" name="テキスト ボックス 11"/>
          <p:cNvSpPr txBox="1"/>
          <p:nvPr/>
        </p:nvSpPr>
        <p:spPr>
          <a:xfrm>
            <a:off x="611560" y="1844824"/>
            <a:ext cx="6192688" cy="432048"/>
          </a:xfrm>
          <a:prstGeom prst="rect">
            <a:avLst/>
          </a:prstGeom>
          <a:noFill/>
        </p:spPr>
        <p:txBody>
          <a:bodyPr wrap="square" rtlCol="0">
            <a:noAutofit/>
          </a:bodyPr>
          <a:lstStyle/>
          <a:p>
            <a:r>
              <a:rPr lang="ja-JP" altLang="en-US" sz="2800" dirty="0" smtClean="0">
                <a:solidFill>
                  <a:schemeClr val="tx1">
                    <a:lumMod val="75000"/>
                    <a:lumOff val="25000"/>
                  </a:schemeClr>
                </a:solidFill>
              </a:rPr>
              <a:t>厚生労働省 堀江裕障害保健福祉部長</a:t>
            </a:r>
            <a:endParaRPr lang="en-US" altLang="ja-JP" sz="2800" dirty="0" smtClean="0">
              <a:solidFill>
                <a:schemeClr val="tx1">
                  <a:lumMod val="75000"/>
                  <a:lumOff val="25000"/>
                </a:schemeClr>
              </a:solidFill>
            </a:endParaRPr>
          </a:p>
        </p:txBody>
      </p:sp>
    </p:spTree>
    <p:extLst>
      <p:ext uri="{BB962C8B-B14F-4D97-AF65-F5344CB8AC3E}">
        <p14:creationId xmlns:p14="http://schemas.microsoft.com/office/powerpoint/2010/main" val="3200720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41232" y="6356350"/>
            <a:ext cx="2133600" cy="365125"/>
          </a:xfrm>
        </p:spPr>
        <p:txBody>
          <a:bodyPr/>
          <a:lstStyle/>
          <a:p>
            <a:fld id="{53A60D6B-5871-4EA0-B2BD-B9F57213DA19}" type="slidenum">
              <a:rPr kumimoji="1" lang="ja-JP" altLang="en-US" smtClean="0"/>
              <a:t>32</a:t>
            </a:fld>
            <a:endParaRPr kumimoji="1" lang="ja-JP" altLang="en-US" dirty="0"/>
          </a:p>
        </p:txBody>
      </p:sp>
      <p:sp>
        <p:nvSpPr>
          <p:cNvPr id="9" name="正方形/長方形 8"/>
          <p:cNvSpPr/>
          <p:nvPr/>
        </p:nvSpPr>
        <p:spPr>
          <a:xfrm>
            <a:off x="-36512"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91704" y="404664"/>
            <a:ext cx="7204632" cy="648072"/>
          </a:xfrm>
          <a:prstGeom prst="rect">
            <a:avLst/>
          </a:prstGeom>
          <a:noFill/>
        </p:spPr>
        <p:txBody>
          <a:bodyPr wrap="square" rtlCol="0">
            <a:noAutofit/>
          </a:bodyPr>
          <a:lstStyle/>
          <a:p>
            <a:r>
              <a:rPr lang="ja-JP" altLang="en-US" sz="4800" spc="2000" dirty="0" smtClean="0">
                <a:ln>
                  <a:solidFill>
                    <a:schemeClr val="bg1"/>
                  </a:solidFill>
                </a:ln>
                <a:solidFill>
                  <a:schemeClr val="bg1"/>
                </a:solidFill>
              </a:rPr>
              <a:t>監査委員の選択肢</a:t>
            </a:r>
            <a:endParaRPr lang="en-US" altLang="ja-JP" sz="4800" spc="2000" dirty="0" smtClean="0">
              <a:ln>
                <a:solidFill>
                  <a:schemeClr val="bg1"/>
                </a:solidFill>
              </a:ln>
              <a:solidFill>
                <a:schemeClr val="bg1"/>
              </a:solidFill>
            </a:endParaRPr>
          </a:p>
        </p:txBody>
      </p:sp>
      <p:cxnSp>
        <p:nvCxnSpPr>
          <p:cNvPr id="51" name="直線コネクタ 50"/>
          <p:cNvCxnSpPr/>
          <p:nvPr/>
        </p:nvCxnSpPr>
        <p:spPr>
          <a:xfrm>
            <a:off x="4759268" y="1664952"/>
            <a:ext cx="0" cy="1332000"/>
          </a:xfrm>
          <a:prstGeom prst="line">
            <a:avLst/>
          </a:prstGeom>
        </p:spPr>
        <p:style>
          <a:lnRef idx="2">
            <a:schemeClr val="accent1"/>
          </a:lnRef>
          <a:fillRef idx="0">
            <a:schemeClr val="accent1"/>
          </a:fillRef>
          <a:effectRef idx="1">
            <a:schemeClr val="accent1"/>
          </a:effectRef>
          <a:fontRef idx="minor">
            <a:schemeClr val="tx1"/>
          </a:fontRef>
        </p:style>
      </p:cxnSp>
      <p:grpSp>
        <p:nvGrpSpPr>
          <p:cNvPr id="78" name="グループ化 77"/>
          <p:cNvGrpSpPr/>
          <p:nvPr/>
        </p:nvGrpSpPr>
        <p:grpSpPr>
          <a:xfrm>
            <a:off x="1461160" y="2996952"/>
            <a:ext cx="1929720" cy="1008112"/>
            <a:chOff x="1173128" y="2996952"/>
            <a:chExt cx="1929720" cy="1008112"/>
          </a:xfrm>
        </p:grpSpPr>
        <p:cxnSp>
          <p:nvCxnSpPr>
            <p:cNvPr id="75" name="直線コネクタ 74"/>
            <p:cNvCxnSpPr/>
            <p:nvPr/>
          </p:nvCxnSpPr>
          <p:spPr>
            <a:xfrm>
              <a:off x="2123728" y="2996952"/>
              <a:ext cx="0" cy="100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flipH="1">
              <a:off x="1173128" y="4005064"/>
              <a:ext cx="192972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9" name="グループ化 48"/>
          <p:cNvGrpSpPr/>
          <p:nvPr/>
        </p:nvGrpSpPr>
        <p:grpSpPr>
          <a:xfrm>
            <a:off x="3823164" y="1484784"/>
            <a:ext cx="1872208" cy="1368152"/>
            <a:chOff x="3095836" y="1484784"/>
            <a:chExt cx="1872208" cy="1368152"/>
          </a:xfrm>
        </p:grpSpPr>
        <p:sp>
          <p:nvSpPr>
            <p:cNvPr id="30" name="正方形/長方形 29"/>
            <p:cNvSpPr/>
            <p:nvPr/>
          </p:nvSpPr>
          <p:spPr>
            <a:xfrm>
              <a:off x="3095836" y="1484784"/>
              <a:ext cx="187220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住民監査請求</a:t>
              </a:r>
              <a:endParaRPr kumimoji="1" lang="ja-JP" altLang="en-US" dirty="0">
                <a:solidFill>
                  <a:schemeClr val="tx1">
                    <a:lumMod val="75000"/>
                    <a:lumOff val="25000"/>
                  </a:schemeClr>
                </a:solidFill>
              </a:endParaRPr>
            </a:p>
          </p:txBody>
        </p:sp>
        <p:sp>
          <p:nvSpPr>
            <p:cNvPr id="31" name="正方形/長方形 30"/>
            <p:cNvSpPr/>
            <p:nvPr/>
          </p:nvSpPr>
          <p:spPr>
            <a:xfrm>
              <a:off x="3095836" y="2420936"/>
              <a:ext cx="187220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監査結果通知</a:t>
              </a:r>
              <a:endParaRPr kumimoji="1" lang="ja-JP" altLang="en-US" dirty="0">
                <a:solidFill>
                  <a:schemeClr val="tx1">
                    <a:lumMod val="75000"/>
                    <a:lumOff val="25000"/>
                  </a:schemeClr>
                </a:solidFill>
              </a:endParaRPr>
            </a:p>
          </p:txBody>
        </p:sp>
      </p:grpSp>
      <p:sp>
        <p:nvSpPr>
          <p:cNvPr id="32" name="正方形/長方形 31"/>
          <p:cNvSpPr/>
          <p:nvPr/>
        </p:nvSpPr>
        <p:spPr>
          <a:xfrm>
            <a:off x="1274128" y="3356992"/>
            <a:ext cx="227526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（実体審理アリ）</a:t>
            </a:r>
            <a:endParaRPr kumimoji="1" lang="ja-JP" altLang="en-US" dirty="0">
              <a:solidFill>
                <a:schemeClr val="tx1">
                  <a:lumMod val="75000"/>
                  <a:lumOff val="25000"/>
                </a:schemeClr>
              </a:solidFill>
            </a:endParaRPr>
          </a:p>
        </p:txBody>
      </p:sp>
      <p:grpSp>
        <p:nvGrpSpPr>
          <p:cNvPr id="59" name="グループ化 58"/>
          <p:cNvGrpSpPr/>
          <p:nvPr/>
        </p:nvGrpSpPr>
        <p:grpSpPr>
          <a:xfrm>
            <a:off x="5695372" y="2997936"/>
            <a:ext cx="2837068" cy="3743432"/>
            <a:chOff x="5407340" y="2997936"/>
            <a:chExt cx="2837068" cy="3743432"/>
          </a:xfrm>
        </p:grpSpPr>
        <p:cxnSp>
          <p:nvCxnSpPr>
            <p:cNvPr id="54" name="直線コネクタ 53"/>
            <p:cNvCxnSpPr/>
            <p:nvPr/>
          </p:nvCxnSpPr>
          <p:spPr>
            <a:xfrm>
              <a:off x="6818744" y="2997936"/>
              <a:ext cx="0" cy="2448000"/>
            </a:xfrm>
            <a:prstGeom prst="line">
              <a:avLst/>
            </a:prstGeom>
          </p:spPr>
          <p:style>
            <a:lnRef idx="2">
              <a:schemeClr val="accent1"/>
            </a:lnRef>
            <a:fillRef idx="0">
              <a:schemeClr val="accent1"/>
            </a:fillRef>
            <a:effectRef idx="1">
              <a:schemeClr val="accent1"/>
            </a:effectRef>
            <a:fontRef idx="minor">
              <a:schemeClr val="tx1"/>
            </a:fontRef>
          </p:style>
        </p:cxnSp>
        <p:grpSp>
          <p:nvGrpSpPr>
            <p:cNvPr id="47" name="グループ化 46"/>
            <p:cNvGrpSpPr/>
            <p:nvPr/>
          </p:nvGrpSpPr>
          <p:grpSpPr>
            <a:xfrm>
              <a:off x="5407340" y="3356992"/>
              <a:ext cx="2837068" cy="3384376"/>
              <a:chOff x="5032804" y="3229744"/>
              <a:chExt cx="2837068" cy="3384376"/>
            </a:xfrm>
          </p:grpSpPr>
          <p:grpSp>
            <p:nvGrpSpPr>
              <p:cNvPr id="35" name="グループ化 34"/>
              <p:cNvGrpSpPr/>
              <p:nvPr/>
            </p:nvGrpSpPr>
            <p:grpSpPr>
              <a:xfrm>
                <a:off x="5032804" y="3229744"/>
                <a:ext cx="2837068" cy="1084040"/>
                <a:chOff x="3556640" y="4021832"/>
                <a:chExt cx="2837068" cy="1084040"/>
              </a:xfrm>
            </p:grpSpPr>
            <p:sp>
              <p:nvSpPr>
                <p:cNvPr id="33" name="正方形/長方形 32"/>
                <p:cNvSpPr/>
                <p:nvPr/>
              </p:nvSpPr>
              <p:spPr>
                <a:xfrm>
                  <a:off x="3830412" y="4021832"/>
                  <a:ext cx="22752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（実体審理ナシ）</a:t>
                  </a:r>
                  <a:endParaRPr kumimoji="1" lang="ja-JP" altLang="en-US" dirty="0">
                    <a:solidFill>
                      <a:schemeClr val="tx1">
                        <a:lumMod val="75000"/>
                        <a:lumOff val="25000"/>
                      </a:schemeClr>
                    </a:solidFill>
                  </a:endParaRPr>
                </a:p>
              </p:txBody>
            </p:sp>
            <p:sp>
              <p:nvSpPr>
                <p:cNvPr id="34" name="正方形/長方形 33"/>
                <p:cNvSpPr/>
                <p:nvPr/>
              </p:nvSpPr>
              <p:spPr>
                <a:xfrm>
                  <a:off x="3556640" y="4509120"/>
                  <a:ext cx="2837068" cy="5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1">
                          <a:lumMod val="75000"/>
                          <a:lumOff val="25000"/>
                        </a:schemeClr>
                      </a:solidFill>
                    </a:rPr>
                    <a:t>「当該行為の確実性は</a:t>
                  </a:r>
                  <a:r>
                    <a:rPr kumimoji="1" lang="en-US" altLang="ja-JP" dirty="0" smtClean="0">
                      <a:solidFill>
                        <a:schemeClr val="tx1">
                          <a:lumMod val="75000"/>
                          <a:lumOff val="25000"/>
                        </a:schemeClr>
                      </a:solidFill>
                    </a:rPr>
                    <a:t/>
                  </a:r>
                  <a:br>
                    <a:rPr kumimoji="1" lang="en-US" altLang="ja-JP" dirty="0" smtClean="0">
                      <a:solidFill>
                        <a:schemeClr val="tx1">
                          <a:lumMod val="75000"/>
                          <a:lumOff val="25000"/>
                        </a:schemeClr>
                      </a:solidFill>
                    </a:rPr>
                  </a:br>
                  <a:r>
                    <a:rPr kumimoji="1" lang="ja-JP" altLang="en-US" dirty="0" smtClean="0">
                      <a:solidFill>
                        <a:schemeClr val="tx1">
                          <a:lumMod val="75000"/>
                          <a:lumOff val="25000"/>
                        </a:schemeClr>
                      </a:solidFill>
                    </a:rPr>
                    <a:t>疑問」などとして却下</a:t>
                  </a:r>
                  <a:endParaRPr kumimoji="1" lang="ja-JP" altLang="en-US" dirty="0">
                    <a:solidFill>
                      <a:schemeClr val="tx1">
                        <a:lumMod val="75000"/>
                        <a:lumOff val="25000"/>
                      </a:schemeClr>
                    </a:solidFill>
                  </a:endParaRPr>
                </a:p>
              </p:txBody>
            </p:sp>
          </p:grpSp>
          <p:grpSp>
            <p:nvGrpSpPr>
              <p:cNvPr id="43" name="グループ化 42"/>
              <p:cNvGrpSpPr/>
              <p:nvPr/>
            </p:nvGrpSpPr>
            <p:grpSpPr>
              <a:xfrm>
                <a:off x="5032804" y="5478760"/>
                <a:ext cx="2837068" cy="1135360"/>
                <a:chOff x="3556640" y="4199384"/>
                <a:chExt cx="2837068" cy="1135360"/>
              </a:xfrm>
            </p:grpSpPr>
            <p:sp>
              <p:nvSpPr>
                <p:cNvPr id="44" name="正方形/長方形 43"/>
                <p:cNvSpPr/>
                <p:nvPr/>
              </p:nvSpPr>
              <p:spPr>
                <a:xfrm>
                  <a:off x="3556640" y="4199384"/>
                  <a:ext cx="28370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状況の変化に応じ</a:t>
                  </a:r>
                  <a:endParaRPr kumimoji="1" lang="ja-JP" altLang="en-US" dirty="0">
                    <a:solidFill>
                      <a:schemeClr val="tx1">
                        <a:lumMod val="75000"/>
                        <a:lumOff val="25000"/>
                      </a:schemeClr>
                    </a:solidFill>
                  </a:endParaRPr>
                </a:p>
              </p:txBody>
            </p:sp>
            <p:sp>
              <p:nvSpPr>
                <p:cNvPr id="45" name="正方形/長方形 44"/>
                <p:cNvSpPr/>
                <p:nvPr/>
              </p:nvSpPr>
              <p:spPr>
                <a:xfrm>
                  <a:off x="3556640" y="4686672"/>
                  <a:ext cx="28370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schemeClr val="tx1">
                          <a:lumMod val="75000"/>
                          <a:lumOff val="25000"/>
                        </a:schemeClr>
                      </a:solidFill>
                    </a:rPr>
                    <a:t> </a:t>
                  </a:r>
                  <a:r>
                    <a:rPr lang="ja-JP" altLang="en-US" dirty="0" smtClean="0">
                      <a:solidFill>
                        <a:schemeClr val="tx1">
                          <a:lumMod val="75000"/>
                          <a:lumOff val="25000"/>
                        </a:schemeClr>
                      </a:solidFill>
                    </a:rPr>
                    <a:t> 何度</a:t>
                  </a:r>
                  <a:r>
                    <a:rPr kumimoji="1" lang="ja-JP" altLang="en-US" dirty="0" smtClean="0">
                      <a:solidFill>
                        <a:schemeClr val="tx1">
                          <a:lumMod val="75000"/>
                          <a:lumOff val="25000"/>
                        </a:schemeClr>
                      </a:solidFill>
                    </a:rPr>
                    <a:t>でも</a:t>
                  </a:r>
                  <a:r>
                    <a:rPr kumimoji="1" lang="ja-JP" altLang="en-US" dirty="0" smtClean="0">
                      <a:solidFill>
                        <a:srgbClr val="CC0000"/>
                      </a:solidFill>
                    </a:rPr>
                    <a:t>監査請求</a:t>
                  </a:r>
                  <a:r>
                    <a:rPr lang="ja-JP" altLang="en-US" dirty="0" smtClean="0">
                      <a:solidFill>
                        <a:schemeClr val="tx1">
                          <a:lumMod val="75000"/>
                          <a:lumOff val="25000"/>
                        </a:schemeClr>
                      </a:solidFill>
                    </a:rPr>
                    <a:t>可能</a:t>
                  </a:r>
                  <a:endParaRPr kumimoji="1" lang="ja-JP" altLang="en-US" dirty="0">
                    <a:solidFill>
                      <a:schemeClr val="tx1">
                        <a:lumMod val="75000"/>
                        <a:lumOff val="25000"/>
                      </a:schemeClr>
                    </a:solidFill>
                  </a:endParaRPr>
                </a:p>
              </p:txBody>
            </p:sp>
          </p:grpSp>
        </p:grpSp>
      </p:grpSp>
      <p:cxnSp>
        <p:nvCxnSpPr>
          <p:cNvPr id="56" name="直線コネクタ 55"/>
          <p:cNvCxnSpPr/>
          <p:nvPr/>
        </p:nvCxnSpPr>
        <p:spPr>
          <a:xfrm flipH="1">
            <a:off x="2411760" y="2996952"/>
            <a:ext cx="4695016"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正方形/長方形 57"/>
          <p:cNvSpPr/>
          <p:nvPr/>
        </p:nvSpPr>
        <p:spPr>
          <a:xfrm>
            <a:off x="4860031" y="1916832"/>
            <a:ext cx="428013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lumMod val="75000"/>
                    <a:lumOff val="25000"/>
                  </a:schemeClr>
                </a:solidFill>
              </a:rPr>
              <a:t>(60</a:t>
            </a:r>
            <a:r>
              <a:rPr kumimoji="1" lang="ja-JP" altLang="en-US" sz="1600" dirty="0" smtClean="0">
                <a:solidFill>
                  <a:schemeClr val="tx1">
                    <a:lumMod val="75000"/>
                    <a:lumOff val="25000"/>
                  </a:schemeClr>
                </a:solidFill>
              </a:rPr>
              <a:t>日以内</a:t>
            </a:r>
            <a:r>
              <a:rPr kumimoji="1" lang="en-US" altLang="ja-JP" sz="1600" dirty="0" smtClean="0">
                <a:solidFill>
                  <a:schemeClr val="tx1">
                    <a:lumMod val="75000"/>
                    <a:lumOff val="25000"/>
                  </a:schemeClr>
                </a:solidFill>
              </a:rPr>
              <a:t>)…</a:t>
            </a:r>
            <a:r>
              <a:rPr kumimoji="1" lang="ja-JP" altLang="en-US" sz="1600" dirty="0" smtClean="0">
                <a:solidFill>
                  <a:schemeClr val="tx1">
                    <a:lumMod val="75000"/>
                    <a:lumOff val="25000"/>
                  </a:schemeClr>
                </a:solidFill>
              </a:rPr>
              <a:t>この間に意見陳述の機会アリ</a:t>
            </a:r>
            <a:endParaRPr kumimoji="1" lang="en-US" altLang="ja-JP" sz="1600" dirty="0" smtClean="0">
              <a:solidFill>
                <a:schemeClr val="tx1">
                  <a:lumMod val="75000"/>
                  <a:lumOff val="25000"/>
                </a:schemeClr>
              </a:solidFill>
            </a:endParaRPr>
          </a:p>
        </p:txBody>
      </p:sp>
      <p:grpSp>
        <p:nvGrpSpPr>
          <p:cNvPr id="67" name="グループ化 66"/>
          <p:cNvGrpSpPr/>
          <p:nvPr/>
        </p:nvGrpSpPr>
        <p:grpSpPr>
          <a:xfrm>
            <a:off x="2253248" y="4005064"/>
            <a:ext cx="2275264" cy="2249016"/>
            <a:chOff x="986096" y="3827512"/>
            <a:chExt cx="2275264" cy="2249016"/>
          </a:xfrm>
        </p:grpSpPr>
        <p:sp>
          <p:nvSpPr>
            <p:cNvPr id="72" name="正方形/長方形 71"/>
            <p:cNvSpPr/>
            <p:nvPr/>
          </p:nvSpPr>
          <p:spPr>
            <a:xfrm>
              <a:off x="986096" y="5428456"/>
              <a:ext cx="22752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C0000"/>
                  </a:solidFill>
                </a:rPr>
                <a:t>住民訴訟</a:t>
              </a:r>
              <a:r>
                <a:rPr kumimoji="1" lang="ja-JP" altLang="en-US" dirty="0" smtClean="0">
                  <a:solidFill>
                    <a:schemeClr val="tx1">
                      <a:lumMod val="75000"/>
                      <a:lumOff val="25000"/>
                    </a:schemeClr>
                  </a:solidFill>
                </a:rPr>
                <a:t>へ</a:t>
              </a:r>
              <a:endParaRPr kumimoji="1" lang="ja-JP" altLang="en-US" dirty="0">
                <a:solidFill>
                  <a:schemeClr val="tx1">
                    <a:lumMod val="75000"/>
                    <a:lumOff val="25000"/>
                  </a:schemeClr>
                </a:solidFill>
              </a:endParaRPr>
            </a:p>
          </p:txBody>
        </p:sp>
        <p:cxnSp>
          <p:nvCxnSpPr>
            <p:cNvPr id="68" name="直線コネクタ 67"/>
            <p:cNvCxnSpPr/>
            <p:nvPr/>
          </p:nvCxnSpPr>
          <p:spPr>
            <a:xfrm>
              <a:off x="2123728" y="3827512"/>
              <a:ext cx="0" cy="1617440"/>
            </a:xfrm>
            <a:prstGeom prst="line">
              <a:avLst/>
            </a:prstGeom>
          </p:spPr>
          <p:style>
            <a:lnRef idx="2">
              <a:schemeClr val="accent1"/>
            </a:lnRef>
            <a:fillRef idx="0">
              <a:schemeClr val="accent1"/>
            </a:fillRef>
            <a:effectRef idx="1">
              <a:schemeClr val="accent1"/>
            </a:effectRef>
            <a:fontRef idx="minor">
              <a:schemeClr val="tx1"/>
            </a:fontRef>
          </p:style>
        </p:cxnSp>
        <p:sp>
          <p:nvSpPr>
            <p:cNvPr id="69" name="正方形/長方形 68"/>
            <p:cNvSpPr/>
            <p:nvPr/>
          </p:nvSpPr>
          <p:spPr>
            <a:xfrm>
              <a:off x="986096" y="4047480"/>
              <a:ext cx="227526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請求棄却</a:t>
              </a:r>
              <a:endParaRPr kumimoji="1" lang="ja-JP" altLang="en-US" dirty="0">
                <a:solidFill>
                  <a:schemeClr val="tx1">
                    <a:lumMod val="75000"/>
                    <a:lumOff val="25000"/>
                  </a:schemeClr>
                </a:solidFill>
              </a:endParaRPr>
            </a:p>
          </p:txBody>
        </p:sp>
      </p:grpSp>
      <p:grpSp>
        <p:nvGrpSpPr>
          <p:cNvPr id="66" name="グループ化 65"/>
          <p:cNvGrpSpPr/>
          <p:nvPr/>
        </p:nvGrpSpPr>
        <p:grpSpPr>
          <a:xfrm>
            <a:off x="323528" y="4004952"/>
            <a:ext cx="2275264" cy="2736416"/>
            <a:chOff x="986096" y="3827400"/>
            <a:chExt cx="2275264" cy="2736416"/>
          </a:xfrm>
        </p:grpSpPr>
        <p:cxnSp>
          <p:nvCxnSpPr>
            <p:cNvPr id="52" name="直線コネクタ 51"/>
            <p:cNvCxnSpPr/>
            <p:nvPr/>
          </p:nvCxnSpPr>
          <p:spPr>
            <a:xfrm>
              <a:off x="2123728" y="3827400"/>
              <a:ext cx="0" cy="1617552"/>
            </a:xfrm>
            <a:prstGeom prst="line">
              <a:avLst/>
            </a:prstGeom>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986096" y="4047480"/>
              <a:ext cx="227526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請求認</a:t>
              </a:r>
              <a:r>
                <a:rPr lang="ja-JP" altLang="en-US" dirty="0">
                  <a:solidFill>
                    <a:schemeClr val="tx1">
                      <a:lumMod val="75000"/>
                      <a:lumOff val="25000"/>
                    </a:schemeClr>
                  </a:solidFill>
                </a:rPr>
                <a:t>容</a:t>
              </a:r>
              <a:endParaRPr kumimoji="1" lang="ja-JP" altLang="en-US" dirty="0">
                <a:solidFill>
                  <a:schemeClr val="tx1">
                    <a:lumMod val="75000"/>
                    <a:lumOff val="25000"/>
                  </a:schemeClr>
                </a:solidFill>
              </a:endParaRPr>
            </a:p>
          </p:txBody>
        </p:sp>
        <p:sp>
          <p:nvSpPr>
            <p:cNvPr id="37" name="正方形/長方形 36"/>
            <p:cNvSpPr/>
            <p:nvPr/>
          </p:nvSpPr>
          <p:spPr>
            <a:xfrm>
              <a:off x="986096" y="4737968"/>
              <a:ext cx="227526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市長に勧告</a:t>
              </a:r>
              <a:endParaRPr kumimoji="1" lang="ja-JP" altLang="en-US" dirty="0">
                <a:solidFill>
                  <a:schemeClr val="tx1">
                    <a:lumMod val="75000"/>
                    <a:lumOff val="25000"/>
                  </a:schemeClr>
                </a:solidFill>
              </a:endParaRPr>
            </a:p>
          </p:txBody>
        </p:sp>
        <p:grpSp>
          <p:nvGrpSpPr>
            <p:cNvPr id="40" name="グループ化 39"/>
            <p:cNvGrpSpPr/>
            <p:nvPr/>
          </p:nvGrpSpPr>
          <p:grpSpPr>
            <a:xfrm>
              <a:off x="986096" y="5428456"/>
              <a:ext cx="2275264" cy="1135360"/>
              <a:chOff x="3830412" y="4021832"/>
              <a:chExt cx="2275264" cy="1135360"/>
            </a:xfrm>
          </p:grpSpPr>
          <p:sp>
            <p:nvSpPr>
              <p:cNvPr id="41" name="正方形/長方形 40"/>
              <p:cNvSpPr/>
              <p:nvPr/>
            </p:nvSpPr>
            <p:spPr>
              <a:xfrm>
                <a:off x="3830412" y="4021832"/>
                <a:ext cx="22752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75000"/>
                        <a:lumOff val="25000"/>
                      </a:schemeClr>
                    </a:solidFill>
                  </a:rPr>
                  <a:t>市長が勧告に従</a:t>
                </a:r>
                <a:r>
                  <a:rPr lang="ja-JP" altLang="en-US" dirty="0" err="1" smtClean="0">
                    <a:solidFill>
                      <a:schemeClr val="tx1">
                        <a:lumMod val="75000"/>
                        <a:lumOff val="25000"/>
                      </a:schemeClr>
                    </a:solidFill>
                  </a:rPr>
                  <a:t>わ</a:t>
                </a:r>
                <a:endParaRPr kumimoji="1" lang="ja-JP" altLang="en-US" dirty="0">
                  <a:solidFill>
                    <a:schemeClr val="tx1">
                      <a:lumMod val="75000"/>
                      <a:lumOff val="25000"/>
                    </a:schemeClr>
                  </a:solidFill>
                </a:endParaRPr>
              </a:p>
            </p:txBody>
          </p:sp>
          <p:sp>
            <p:nvSpPr>
              <p:cNvPr id="42" name="正方形/長方形 41"/>
              <p:cNvSpPr/>
              <p:nvPr/>
            </p:nvSpPr>
            <p:spPr>
              <a:xfrm>
                <a:off x="3830412" y="4509120"/>
                <a:ext cx="22752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1">
                        <a:lumMod val="75000"/>
                        <a:lumOff val="25000"/>
                      </a:schemeClr>
                    </a:solidFill>
                  </a:rPr>
                  <a:t>なければ</a:t>
                </a:r>
                <a:r>
                  <a:rPr kumimoji="1" lang="ja-JP" altLang="en-US" dirty="0" smtClean="0">
                    <a:solidFill>
                      <a:srgbClr val="CC0000"/>
                    </a:solidFill>
                  </a:rPr>
                  <a:t>住民訴訟</a:t>
                </a:r>
                <a:r>
                  <a:rPr kumimoji="1" lang="ja-JP" altLang="en-US" dirty="0" smtClean="0">
                    <a:solidFill>
                      <a:schemeClr val="tx1">
                        <a:lumMod val="75000"/>
                        <a:lumOff val="25000"/>
                      </a:schemeClr>
                    </a:solidFill>
                  </a:rPr>
                  <a:t>へ</a:t>
                </a:r>
                <a:endParaRPr kumimoji="1" lang="ja-JP" altLang="en-US" dirty="0">
                  <a:solidFill>
                    <a:schemeClr val="tx1">
                      <a:lumMod val="75000"/>
                      <a:lumOff val="25000"/>
                    </a:schemeClr>
                  </a:solidFill>
                </a:endParaRPr>
              </a:p>
            </p:txBody>
          </p:sp>
        </p:grpSp>
      </p:grpSp>
      <p:sp>
        <p:nvSpPr>
          <p:cNvPr id="81" name="正方形/長方形 80"/>
          <p:cNvSpPr/>
          <p:nvPr/>
        </p:nvSpPr>
        <p:spPr>
          <a:xfrm>
            <a:off x="3460217" y="4869160"/>
            <a:ext cx="1299051"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lumMod val="75000"/>
                    <a:lumOff val="25000"/>
                  </a:schemeClr>
                </a:solidFill>
              </a:rPr>
              <a:t>(30</a:t>
            </a:r>
            <a:r>
              <a:rPr kumimoji="1" lang="ja-JP" altLang="en-US" sz="1600" dirty="0" smtClean="0">
                <a:solidFill>
                  <a:schemeClr val="tx1">
                    <a:lumMod val="75000"/>
                    <a:lumOff val="25000"/>
                  </a:schemeClr>
                </a:solidFill>
              </a:rPr>
              <a:t>日以内</a:t>
            </a:r>
            <a:r>
              <a:rPr kumimoji="1" lang="en-US" altLang="ja-JP" sz="1600" dirty="0" smtClean="0">
                <a:solidFill>
                  <a:schemeClr val="tx1">
                    <a:lumMod val="75000"/>
                    <a:lumOff val="25000"/>
                  </a:schemeClr>
                </a:solidFill>
              </a:rPr>
              <a:t>)</a:t>
            </a:r>
          </a:p>
        </p:txBody>
      </p:sp>
      <p:grpSp>
        <p:nvGrpSpPr>
          <p:cNvPr id="88" name="グループ化 87"/>
          <p:cNvGrpSpPr/>
          <p:nvPr/>
        </p:nvGrpSpPr>
        <p:grpSpPr>
          <a:xfrm>
            <a:off x="1366909" y="4813728"/>
            <a:ext cx="188501" cy="88776"/>
            <a:chOff x="2369106" y="4063369"/>
            <a:chExt cx="188501" cy="88776"/>
          </a:xfrm>
        </p:grpSpPr>
        <p:cxnSp>
          <p:nvCxnSpPr>
            <p:cNvPr id="83" name="直線コネクタ 82"/>
            <p:cNvCxnSpPr/>
            <p:nvPr/>
          </p:nvCxnSpPr>
          <p:spPr>
            <a:xfrm flipH="1" flipV="1">
              <a:off x="2369106"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flipV="1">
              <a:off x="2459899"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9" name="グループ化 88"/>
          <p:cNvGrpSpPr/>
          <p:nvPr/>
        </p:nvGrpSpPr>
        <p:grpSpPr>
          <a:xfrm>
            <a:off x="1372329" y="5516042"/>
            <a:ext cx="188501" cy="88776"/>
            <a:chOff x="2369106" y="4063369"/>
            <a:chExt cx="188501" cy="88776"/>
          </a:xfrm>
        </p:grpSpPr>
        <p:cxnSp>
          <p:nvCxnSpPr>
            <p:cNvPr id="90" name="直線コネクタ 89"/>
            <p:cNvCxnSpPr/>
            <p:nvPr/>
          </p:nvCxnSpPr>
          <p:spPr>
            <a:xfrm flipH="1" flipV="1">
              <a:off x="2369106"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flipV="1">
              <a:off x="2459899"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2" name="グループ化 91"/>
          <p:cNvGrpSpPr/>
          <p:nvPr/>
        </p:nvGrpSpPr>
        <p:grpSpPr>
          <a:xfrm>
            <a:off x="3296629" y="5533728"/>
            <a:ext cx="188501" cy="88776"/>
            <a:chOff x="2369106" y="4063369"/>
            <a:chExt cx="188501" cy="88776"/>
          </a:xfrm>
        </p:grpSpPr>
        <p:cxnSp>
          <p:nvCxnSpPr>
            <p:cNvPr id="93" name="直線コネクタ 92"/>
            <p:cNvCxnSpPr/>
            <p:nvPr/>
          </p:nvCxnSpPr>
          <p:spPr>
            <a:xfrm flipH="1" flipV="1">
              <a:off x="2369106"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flipV="1">
              <a:off x="2459899"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5" name="グループ化 94"/>
          <p:cNvGrpSpPr/>
          <p:nvPr/>
        </p:nvGrpSpPr>
        <p:grpSpPr>
          <a:xfrm>
            <a:off x="7012525" y="5379053"/>
            <a:ext cx="188501" cy="88776"/>
            <a:chOff x="2369106" y="4063369"/>
            <a:chExt cx="188501" cy="88776"/>
          </a:xfrm>
        </p:grpSpPr>
        <p:cxnSp>
          <p:nvCxnSpPr>
            <p:cNvPr id="96" name="直線コネクタ 95"/>
            <p:cNvCxnSpPr/>
            <p:nvPr/>
          </p:nvCxnSpPr>
          <p:spPr>
            <a:xfrm flipH="1" flipV="1">
              <a:off x="2369106"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直線コネクタ 96"/>
            <p:cNvCxnSpPr/>
            <p:nvPr/>
          </p:nvCxnSpPr>
          <p:spPr>
            <a:xfrm flipV="1">
              <a:off x="2459899"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8" name="グループ化 97"/>
          <p:cNvGrpSpPr/>
          <p:nvPr/>
        </p:nvGrpSpPr>
        <p:grpSpPr>
          <a:xfrm>
            <a:off x="7012525" y="3290381"/>
            <a:ext cx="188501" cy="88776"/>
            <a:chOff x="2369106" y="4063369"/>
            <a:chExt cx="188501" cy="88776"/>
          </a:xfrm>
        </p:grpSpPr>
        <p:cxnSp>
          <p:nvCxnSpPr>
            <p:cNvPr id="99" name="直線コネクタ 98"/>
            <p:cNvCxnSpPr/>
            <p:nvPr/>
          </p:nvCxnSpPr>
          <p:spPr>
            <a:xfrm flipH="1" flipV="1">
              <a:off x="2369106"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直線コネクタ 99"/>
            <p:cNvCxnSpPr/>
            <p:nvPr/>
          </p:nvCxnSpPr>
          <p:spPr>
            <a:xfrm flipV="1">
              <a:off x="2459899" y="4063369"/>
              <a:ext cx="97708" cy="88776"/>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01828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41232" y="6356350"/>
            <a:ext cx="2133600" cy="365125"/>
          </a:xfrm>
        </p:spPr>
        <p:txBody>
          <a:bodyPr/>
          <a:lstStyle/>
          <a:p>
            <a:fld id="{53A60D6B-5871-4EA0-B2BD-B9F57213DA19}" type="slidenum">
              <a:rPr kumimoji="1" lang="ja-JP" altLang="en-US" smtClean="0"/>
              <a:t>33</a:t>
            </a:fld>
            <a:endParaRPr kumimoji="1" lang="ja-JP" altLang="en-US" dirty="0"/>
          </a:p>
        </p:txBody>
      </p:sp>
      <p:sp>
        <p:nvSpPr>
          <p:cNvPr id="9" name="正方形/長方形 8"/>
          <p:cNvSpPr/>
          <p:nvPr/>
        </p:nvSpPr>
        <p:spPr>
          <a:xfrm>
            <a:off x="-36512"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91704" y="404664"/>
            <a:ext cx="9145016" cy="648072"/>
          </a:xfrm>
          <a:prstGeom prst="rect">
            <a:avLst/>
          </a:prstGeom>
          <a:noFill/>
        </p:spPr>
        <p:txBody>
          <a:bodyPr wrap="square" rtlCol="0">
            <a:noAutofit/>
          </a:bodyPr>
          <a:lstStyle/>
          <a:p>
            <a:r>
              <a:rPr lang="ja-JP" altLang="en-US" sz="3600" dirty="0" smtClean="0">
                <a:ln>
                  <a:solidFill>
                    <a:schemeClr val="bg1"/>
                  </a:solidFill>
                </a:ln>
                <a:solidFill>
                  <a:schemeClr val="bg1"/>
                </a:solidFill>
              </a:rPr>
              <a:t>ＩＲ実現までのプロセスと法的阻止手段</a:t>
            </a:r>
            <a:endParaRPr lang="en-US" altLang="ja-JP" sz="3600" dirty="0" smtClean="0">
              <a:ln>
                <a:solidFill>
                  <a:schemeClr val="bg1"/>
                </a:solidFill>
              </a:ln>
              <a:solidFill>
                <a:schemeClr val="bg1"/>
              </a:solidFill>
            </a:endParaRPr>
          </a:p>
        </p:txBody>
      </p:sp>
      <p:sp>
        <p:nvSpPr>
          <p:cNvPr id="53" name="テキスト ボックス 52"/>
          <p:cNvSpPr txBox="1"/>
          <p:nvPr/>
        </p:nvSpPr>
        <p:spPr>
          <a:xfrm>
            <a:off x="755576" y="1556792"/>
            <a:ext cx="4536504" cy="5184576"/>
          </a:xfrm>
          <a:prstGeom prst="rect">
            <a:avLst/>
          </a:prstGeom>
          <a:noFill/>
          <a:ln>
            <a:noFill/>
          </a:ln>
        </p:spPr>
        <p:txBody>
          <a:bodyPr wrap="square" rtlCol="0">
            <a:noAutofit/>
          </a:bodyPr>
          <a:lstStyle/>
          <a:p>
            <a:pPr>
              <a:spcBef>
                <a:spcPts val="600"/>
              </a:spcBef>
            </a:pPr>
            <a:r>
              <a:rPr lang="ja-JP" altLang="en-US" sz="2000" dirty="0" smtClean="0">
                <a:solidFill>
                  <a:schemeClr val="tx1">
                    <a:lumMod val="75000"/>
                    <a:lumOff val="25000"/>
                  </a:schemeClr>
                </a:solidFill>
              </a:rPr>
              <a:t>①ＩＲ実施法成立　（</a:t>
            </a:r>
            <a:r>
              <a:rPr lang="en-US" altLang="ja-JP" sz="2000" dirty="0" smtClean="0">
                <a:solidFill>
                  <a:schemeClr val="tx1">
                    <a:lumMod val="75000"/>
                    <a:lumOff val="25000"/>
                  </a:schemeClr>
                </a:solidFill>
              </a:rPr>
              <a:t>2017.12</a:t>
            </a:r>
            <a:r>
              <a:rPr lang="ja-JP" altLang="en-US" sz="2000" dirty="0">
                <a:solidFill>
                  <a:schemeClr val="tx1">
                    <a:lumMod val="75000"/>
                    <a:lumOff val="25000"/>
                  </a:schemeClr>
                </a:solidFill>
              </a:rPr>
              <a:t>？</a:t>
            </a:r>
            <a:r>
              <a:rPr lang="ja-JP" altLang="en-US" sz="2000" dirty="0" smtClean="0">
                <a:solidFill>
                  <a:schemeClr val="tx1">
                    <a:lumMod val="75000"/>
                    <a:lumOff val="25000"/>
                  </a:schemeClr>
                </a:solidFill>
              </a:rPr>
              <a:t>）</a:t>
            </a:r>
            <a:endParaRPr lang="en-US" altLang="ja-JP" sz="2000" dirty="0" smtClean="0">
              <a:solidFill>
                <a:schemeClr val="tx1">
                  <a:lumMod val="75000"/>
                  <a:lumOff val="25000"/>
                </a:schemeClr>
              </a:solidFill>
            </a:endParaRPr>
          </a:p>
          <a:p>
            <a:pPr>
              <a:spcBef>
                <a:spcPts val="600"/>
              </a:spcBef>
            </a:pPr>
            <a:endParaRPr lang="en-US" altLang="ja-JP" sz="1200" dirty="0" smtClean="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②自治体による事業者選定</a:t>
            </a:r>
            <a:endParaRPr lang="en-US" altLang="ja-JP" sz="2000" dirty="0" smtClean="0">
              <a:solidFill>
                <a:schemeClr val="tx1">
                  <a:lumMod val="75000"/>
                  <a:lumOff val="25000"/>
                </a:schemeClr>
              </a:solidFill>
            </a:endParaRPr>
          </a:p>
          <a:p>
            <a:pPr>
              <a:spcBef>
                <a:spcPts val="600"/>
              </a:spcBef>
            </a:pPr>
            <a:endParaRPr lang="en-US" altLang="ja-JP" sz="1200" dirty="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③</a:t>
            </a:r>
            <a:r>
              <a:rPr lang="ja-JP" altLang="en-US" sz="2000" dirty="0" smtClean="0">
                <a:solidFill>
                  <a:schemeClr val="accent5"/>
                </a:solidFill>
              </a:rPr>
              <a:t>事業用地払下契約（解除条件付）</a:t>
            </a:r>
            <a:endParaRPr lang="en-US" altLang="ja-JP" sz="2000" dirty="0" smtClean="0">
              <a:solidFill>
                <a:schemeClr val="accent5"/>
              </a:solidFill>
            </a:endParaRPr>
          </a:p>
          <a:p>
            <a:pPr>
              <a:spcBef>
                <a:spcPts val="600"/>
              </a:spcBef>
            </a:pPr>
            <a:endParaRPr lang="en-US" altLang="ja-JP" sz="1200" dirty="0">
              <a:solidFill>
                <a:schemeClr val="accent3"/>
              </a:solidFill>
            </a:endParaRPr>
          </a:p>
          <a:p>
            <a:pPr>
              <a:spcBef>
                <a:spcPts val="600"/>
              </a:spcBef>
            </a:pPr>
            <a:r>
              <a:rPr lang="ja-JP" altLang="en-US" sz="2000" dirty="0" smtClean="0">
                <a:solidFill>
                  <a:schemeClr val="tx1">
                    <a:lumMod val="75000"/>
                    <a:lumOff val="25000"/>
                  </a:schemeClr>
                </a:solidFill>
              </a:rPr>
              <a:t>④事業計画・ＩＲ区域整備計画策定</a:t>
            </a:r>
            <a:endParaRPr lang="en-US" altLang="ja-JP" sz="2000" dirty="0" smtClean="0">
              <a:solidFill>
                <a:schemeClr val="tx1">
                  <a:lumMod val="75000"/>
                  <a:lumOff val="25000"/>
                </a:schemeClr>
              </a:solidFill>
            </a:endParaRPr>
          </a:p>
          <a:p>
            <a:pPr>
              <a:spcBef>
                <a:spcPts val="600"/>
              </a:spcBef>
            </a:pPr>
            <a:endParaRPr lang="en-US" altLang="ja-JP" sz="1200" dirty="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⑤ＩＲ区域認定申請</a:t>
            </a:r>
            <a:endParaRPr lang="en-US" altLang="ja-JP" sz="2000" dirty="0" smtClean="0">
              <a:solidFill>
                <a:schemeClr val="tx1">
                  <a:lumMod val="75000"/>
                  <a:lumOff val="25000"/>
                </a:schemeClr>
              </a:solidFill>
            </a:endParaRPr>
          </a:p>
          <a:p>
            <a:pPr>
              <a:spcBef>
                <a:spcPts val="600"/>
              </a:spcBef>
            </a:pPr>
            <a:endParaRPr lang="en-US" altLang="ja-JP" sz="1200" dirty="0" smtClean="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⑥</a:t>
            </a:r>
            <a:r>
              <a:rPr lang="ja-JP" altLang="en-US" sz="2000" dirty="0" smtClean="0">
                <a:solidFill>
                  <a:schemeClr val="accent5"/>
                </a:solidFill>
              </a:rPr>
              <a:t>ＩＲ区域認定処分（</a:t>
            </a:r>
            <a:r>
              <a:rPr lang="en-US" altLang="ja-JP" sz="2000" dirty="0" smtClean="0">
                <a:solidFill>
                  <a:schemeClr val="accent5"/>
                </a:solidFill>
              </a:rPr>
              <a:t>2019</a:t>
            </a:r>
            <a:r>
              <a:rPr lang="ja-JP" altLang="en-US" sz="2000" dirty="0" smtClean="0">
                <a:solidFill>
                  <a:schemeClr val="accent5"/>
                </a:solidFill>
              </a:rPr>
              <a:t>年？）</a:t>
            </a:r>
            <a:endParaRPr lang="en-US" altLang="ja-JP" sz="2000" dirty="0" smtClean="0">
              <a:solidFill>
                <a:schemeClr val="accent5"/>
              </a:solidFill>
            </a:endParaRPr>
          </a:p>
          <a:p>
            <a:pPr>
              <a:spcBef>
                <a:spcPts val="600"/>
              </a:spcBef>
            </a:pPr>
            <a:endParaRPr lang="en-US" altLang="ja-JP" sz="1200" dirty="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⑦ＩＲ建設工事</a:t>
            </a:r>
            <a:endParaRPr lang="en-US" altLang="ja-JP" sz="2000" dirty="0" smtClean="0">
              <a:solidFill>
                <a:schemeClr val="tx1">
                  <a:lumMod val="75000"/>
                  <a:lumOff val="25000"/>
                </a:schemeClr>
              </a:solidFill>
            </a:endParaRPr>
          </a:p>
          <a:p>
            <a:pPr>
              <a:spcBef>
                <a:spcPts val="600"/>
              </a:spcBef>
            </a:pPr>
            <a:endParaRPr lang="en-US" altLang="ja-JP" sz="1200" dirty="0">
              <a:solidFill>
                <a:schemeClr val="tx1">
                  <a:lumMod val="75000"/>
                  <a:lumOff val="25000"/>
                </a:schemeClr>
              </a:solidFill>
            </a:endParaRPr>
          </a:p>
          <a:p>
            <a:pPr>
              <a:spcBef>
                <a:spcPts val="600"/>
              </a:spcBef>
            </a:pPr>
            <a:r>
              <a:rPr lang="ja-JP" altLang="en-US" sz="2000" dirty="0" smtClean="0">
                <a:solidFill>
                  <a:schemeClr val="tx1">
                    <a:lumMod val="75000"/>
                    <a:lumOff val="25000"/>
                  </a:schemeClr>
                </a:solidFill>
              </a:rPr>
              <a:t>⑧ＩＲ開業　　　　（</a:t>
            </a:r>
            <a:r>
              <a:rPr lang="en-US" altLang="ja-JP" sz="2000" dirty="0" smtClean="0">
                <a:solidFill>
                  <a:schemeClr val="tx1">
                    <a:lumMod val="75000"/>
                    <a:lumOff val="25000"/>
                  </a:schemeClr>
                </a:solidFill>
              </a:rPr>
              <a:t>2023</a:t>
            </a:r>
            <a:r>
              <a:rPr lang="ja-JP" altLang="en-US" sz="2000" dirty="0" smtClean="0">
                <a:solidFill>
                  <a:schemeClr val="tx1">
                    <a:lumMod val="75000"/>
                    <a:lumOff val="25000"/>
                  </a:schemeClr>
                </a:solidFill>
              </a:rPr>
              <a:t>年？）</a:t>
            </a:r>
            <a:endParaRPr lang="en-US" altLang="ja-JP" sz="2000" dirty="0" smtClean="0">
              <a:solidFill>
                <a:schemeClr val="tx1">
                  <a:lumMod val="75000"/>
                  <a:lumOff val="25000"/>
                </a:schemeClr>
              </a:solidFill>
            </a:endParaRPr>
          </a:p>
        </p:txBody>
      </p:sp>
      <p:grpSp>
        <p:nvGrpSpPr>
          <p:cNvPr id="2" name="グループ化 1"/>
          <p:cNvGrpSpPr/>
          <p:nvPr/>
        </p:nvGrpSpPr>
        <p:grpSpPr>
          <a:xfrm>
            <a:off x="1623864" y="1916832"/>
            <a:ext cx="230426" cy="4104456"/>
            <a:chOff x="1623864" y="1916832"/>
            <a:chExt cx="230426" cy="4104456"/>
          </a:xfrm>
        </p:grpSpPr>
        <p:sp>
          <p:nvSpPr>
            <p:cNvPr id="55" name="下矢印 54"/>
            <p:cNvSpPr/>
            <p:nvPr/>
          </p:nvSpPr>
          <p:spPr>
            <a:xfrm>
              <a:off x="1623864" y="1916832"/>
              <a:ext cx="230426" cy="216024"/>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下矢印 56"/>
            <p:cNvSpPr/>
            <p:nvPr/>
          </p:nvSpPr>
          <p:spPr>
            <a:xfrm>
              <a:off x="1623864" y="2564904"/>
              <a:ext cx="230426" cy="216024"/>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0" name="下矢印 59"/>
            <p:cNvSpPr/>
            <p:nvPr/>
          </p:nvSpPr>
          <p:spPr>
            <a:xfrm>
              <a:off x="1623864" y="3212976"/>
              <a:ext cx="230426" cy="216024"/>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1" name="下矢印 60"/>
            <p:cNvSpPr/>
            <p:nvPr/>
          </p:nvSpPr>
          <p:spPr>
            <a:xfrm>
              <a:off x="1623864" y="3861048"/>
              <a:ext cx="230426" cy="216024"/>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2" name="下矢印 61"/>
            <p:cNvSpPr/>
            <p:nvPr/>
          </p:nvSpPr>
          <p:spPr>
            <a:xfrm>
              <a:off x="1623864" y="4509120"/>
              <a:ext cx="230426" cy="216024"/>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下矢印 62"/>
            <p:cNvSpPr/>
            <p:nvPr/>
          </p:nvSpPr>
          <p:spPr>
            <a:xfrm>
              <a:off x="1623864" y="5157192"/>
              <a:ext cx="230426" cy="216024"/>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下矢印 63"/>
            <p:cNvSpPr/>
            <p:nvPr/>
          </p:nvSpPr>
          <p:spPr>
            <a:xfrm>
              <a:off x="1623864" y="5805264"/>
              <a:ext cx="230426" cy="216024"/>
            </a:xfrm>
            <a:prstGeom prst="downArrow">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21" name="グループ化 20"/>
          <p:cNvGrpSpPr/>
          <p:nvPr/>
        </p:nvGrpSpPr>
        <p:grpSpPr>
          <a:xfrm>
            <a:off x="4788024" y="2060848"/>
            <a:ext cx="4496159" cy="1800000"/>
            <a:chOff x="4644008" y="3929756"/>
            <a:chExt cx="4496159" cy="1800000"/>
          </a:xfrm>
        </p:grpSpPr>
        <p:sp>
          <p:nvSpPr>
            <p:cNvPr id="16" name="正方形/長方形 15"/>
            <p:cNvSpPr/>
            <p:nvPr/>
          </p:nvSpPr>
          <p:spPr>
            <a:xfrm>
              <a:off x="5220072" y="3929756"/>
              <a:ext cx="3744416" cy="18000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C0000"/>
                </a:solidFill>
              </a:endParaRPr>
            </a:p>
          </p:txBody>
        </p:sp>
        <p:grpSp>
          <p:nvGrpSpPr>
            <p:cNvPr id="20" name="グループ化 19"/>
            <p:cNvGrpSpPr/>
            <p:nvPr/>
          </p:nvGrpSpPr>
          <p:grpSpPr>
            <a:xfrm>
              <a:off x="4644008" y="4149080"/>
              <a:ext cx="4496159" cy="1368152"/>
              <a:chOff x="4644008" y="4149080"/>
              <a:chExt cx="4496159" cy="1368152"/>
            </a:xfrm>
          </p:grpSpPr>
          <p:sp>
            <p:nvSpPr>
              <p:cNvPr id="65" name="テキスト ボックス 64"/>
              <p:cNvSpPr txBox="1"/>
              <p:nvPr/>
            </p:nvSpPr>
            <p:spPr>
              <a:xfrm>
                <a:off x="5220072" y="4149080"/>
                <a:ext cx="3920095" cy="1368152"/>
              </a:xfrm>
              <a:prstGeom prst="rect">
                <a:avLst/>
              </a:prstGeom>
              <a:noFill/>
            </p:spPr>
            <p:txBody>
              <a:bodyPr wrap="square" rtlCol="0" anchor="ctr">
                <a:noAutofit/>
              </a:bodyPr>
              <a:lstStyle/>
              <a:p>
                <a:r>
                  <a:rPr lang="ja-JP" altLang="en-US" sz="2000" dirty="0" smtClean="0">
                    <a:solidFill>
                      <a:srgbClr val="CC0000"/>
                    </a:solidFill>
                  </a:rPr>
                  <a:t>監査請求・住民訴訟</a:t>
                </a:r>
                <a:endParaRPr lang="en-US" altLang="ja-JP" sz="2000" dirty="0" smtClean="0">
                  <a:solidFill>
                    <a:srgbClr val="CC0000"/>
                  </a:solidFill>
                </a:endParaRPr>
              </a:p>
              <a:p>
                <a:r>
                  <a:rPr lang="ja-JP" altLang="en-US" sz="2000" dirty="0">
                    <a:solidFill>
                      <a:srgbClr val="CC0000"/>
                    </a:solidFill>
                  </a:rPr>
                  <a:t>　</a:t>
                </a:r>
                <a:r>
                  <a:rPr lang="ja-JP" altLang="en-US" sz="2000" dirty="0" smtClean="0">
                    <a:solidFill>
                      <a:srgbClr val="CC0000"/>
                    </a:solidFill>
                  </a:rPr>
                  <a:t>　　　 （　被告は横浜市長）</a:t>
                </a:r>
                <a:endParaRPr lang="en-US" altLang="ja-JP" sz="2000" dirty="0" smtClean="0">
                  <a:solidFill>
                    <a:srgbClr val="CC0000"/>
                  </a:solidFill>
                </a:endParaRPr>
              </a:p>
              <a:p>
                <a:r>
                  <a:rPr lang="ja-JP" altLang="en-US" sz="2000" dirty="0" smtClean="0">
                    <a:solidFill>
                      <a:srgbClr val="CC0000"/>
                    </a:solidFill>
                  </a:rPr>
                  <a:t>（</a:t>
                </a:r>
                <a:r>
                  <a:rPr lang="ja-JP" altLang="en-US" sz="2000" dirty="0" smtClean="0">
                    <a:solidFill>
                      <a:schemeClr val="tx1">
                        <a:lumMod val="75000"/>
                        <a:lumOff val="25000"/>
                      </a:schemeClr>
                    </a:solidFill>
                  </a:rPr>
                  <a:t>払下前</a:t>
                </a:r>
                <a:r>
                  <a:rPr lang="ja-JP" altLang="en-US" sz="2000" dirty="0" smtClean="0">
                    <a:solidFill>
                      <a:srgbClr val="CC0000"/>
                    </a:solidFill>
                  </a:rPr>
                  <a:t>は）差止請求</a:t>
                </a:r>
                <a:endParaRPr lang="en-US" altLang="ja-JP" sz="2000" dirty="0" smtClean="0">
                  <a:solidFill>
                    <a:srgbClr val="CC0000"/>
                  </a:solidFill>
                </a:endParaRPr>
              </a:p>
              <a:p>
                <a:r>
                  <a:rPr lang="ja-JP" altLang="en-US" sz="2000" dirty="0" smtClean="0">
                    <a:solidFill>
                      <a:srgbClr val="CC0000"/>
                    </a:solidFill>
                  </a:rPr>
                  <a:t>　　　　　　　　↓</a:t>
                </a:r>
                <a:r>
                  <a:rPr lang="en-US" altLang="ja-JP" sz="2000" dirty="0" smtClean="0">
                    <a:solidFill>
                      <a:schemeClr val="tx1">
                        <a:lumMod val="75000"/>
                        <a:lumOff val="25000"/>
                      </a:schemeClr>
                    </a:solidFill>
                  </a:rPr>
                  <a:t>…</a:t>
                </a:r>
                <a:r>
                  <a:rPr lang="ja-JP" altLang="en-US" sz="2000" dirty="0" smtClean="0">
                    <a:solidFill>
                      <a:schemeClr val="tx1">
                        <a:lumMod val="75000"/>
                        <a:lumOff val="25000"/>
                      </a:schemeClr>
                    </a:solidFill>
                  </a:rPr>
                  <a:t>変更可</a:t>
                </a:r>
                <a:endParaRPr lang="en-US" altLang="ja-JP" sz="2000" dirty="0" smtClean="0">
                  <a:solidFill>
                    <a:schemeClr val="tx1">
                      <a:lumMod val="75000"/>
                      <a:lumOff val="25000"/>
                    </a:schemeClr>
                  </a:solidFill>
                </a:endParaRPr>
              </a:p>
              <a:p>
                <a:r>
                  <a:rPr lang="ja-JP" altLang="en-US" sz="2000" dirty="0" smtClean="0">
                    <a:solidFill>
                      <a:srgbClr val="CC0000"/>
                    </a:solidFill>
                  </a:rPr>
                  <a:t>（</a:t>
                </a:r>
                <a:r>
                  <a:rPr lang="ja-JP" altLang="en-US" sz="2000" dirty="0" smtClean="0">
                    <a:solidFill>
                      <a:schemeClr val="tx1">
                        <a:lumMod val="75000"/>
                        <a:lumOff val="25000"/>
                      </a:schemeClr>
                    </a:solidFill>
                  </a:rPr>
                  <a:t>払下後</a:t>
                </a:r>
                <a:r>
                  <a:rPr lang="ja-JP" altLang="en-US" sz="2000" dirty="0" smtClean="0">
                    <a:solidFill>
                      <a:srgbClr val="CC0000"/>
                    </a:solidFill>
                  </a:rPr>
                  <a:t>は）原状回復請求</a:t>
                </a:r>
                <a:endParaRPr lang="en-US" altLang="ja-JP" sz="2000" dirty="0" smtClean="0">
                  <a:solidFill>
                    <a:srgbClr val="CC0000"/>
                  </a:solidFill>
                </a:endParaRPr>
              </a:p>
            </p:txBody>
          </p:sp>
          <p:cxnSp>
            <p:nvCxnSpPr>
              <p:cNvPr id="5" name="カギ線コネクタ 4"/>
              <p:cNvCxnSpPr/>
              <p:nvPr/>
            </p:nvCxnSpPr>
            <p:spPr>
              <a:xfrm rot="16200000" flipV="1">
                <a:off x="6714238" y="4379807"/>
                <a:ext cx="180020" cy="144016"/>
              </a:xfrm>
              <a:prstGeom prst="bentConnector3">
                <a:avLst>
                  <a:gd name="adj1" fmla="val -1718"/>
                </a:avLst>
              </a:prstGeom>
              <a:ln>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4644008" y="4865860"/>
                <a:ext cx="576064" cy="0"/>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9" name="グループ化 78"/>
          <p:cNvGrpSpPr/>
          <p:nvPr/>
        </p:nvGrpSpPr>
        <p:grpSpPr>
          <a:xfrm>
            <a:off x="4788024" y="4221288"/>
            <a:ext cx="4472880" cy="1800000"/>
            <a:chOff x="4667287" y="3933256"/>
            <a:chExt cx="4472880" cy="1800000"/>
          </a:xfrm>
        </p:grpSpPr>
        <p:sp>
          <p:nvSpPr>
            <p:cNvPr id="80" name="正方形/長方形 79"/>
            <p:cNvSpPr/>
            <p:nvPr/>
          </p:nvSpPr>
          <p:spPr>
            <a:xfrm>
              <a:off x="5220072" y="3933256"/>
              <a:ext cx="3744416" cy="18000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C0000"/>
                </a:solidFill>
              </a:endParaRPr>
            </a:p>
          </p:txBody>
        </p:sp>
        <p:grpSp>
          <p:nvGrpSpPr>
            <p:cNvPr id="82" name="グループ化 81"/>
            <p:cNvGrpSpPr/>
            <p:nvPr/>
          </p:nvGrpSpPr>
          <p:grpSpPr>
            <a:xfrm>
              <a:off x="4667287" y="4149080"/>
              <a:ext cx="4472880" cy="1368152"/>
              <a:chOff x="4667287" y="4149080"/>
              <a:chExt cx="4472880" cy="1368152"/>
            </a:xfrm>
          </p:grpSpPr>
          <p:sp>
            <p:nvSpPr>
              <p:cNvPr id="84" name="テキスト ボックス 83"/>
              <p:cNvSpPr txBox="1"/>
              <p:nvPr/>
            </p:nvSpPr>
            <p:spPr>
              <a:xfrm>
                <a:off x="5220072" y="4149080"/>
                <a:ext cx="3920095" cy="1368152"/>
              </a:xfrm>
              <a:prstGeom prst="rect">
                <a:avLst/>
              </a:prstGeom>
              <a:noFill/>
            </p:spPr>
            <p:txBody>
              <a:bodyPr wrap="square" rtlCol="0" anchor="ctr">
                <a:noAutofit/>
              </a:bodyPr>
              <a:lstStyle/>
              <a:p>
                <a:pPr>
                  <a:lnSpc>
                    <a:spcPct val="150000"/>
                  </a:lnSpc>
                </a:pPr>
                <a:r>
                  <a:rPr lang="ja-JP" altLang="en-US" sz="2000" dirty="0">
                    <a:solidFill>
                      <a:srgbClr val="CC0000"/>
                    </a:solidFill>
                  </a:rPr>
                  <a:t>抗告</a:t>
                </a:r>
                <a:r>
                  <a:rPr lang="ja-JP" altLang="en-US" sz="2000" dirty="0" smtClean="0">
                    <a:solidFill>
                      <a:srgbClr val="CC0000"/>
                    </a:solidFill>
                  </a:rPr>
                  <a:t>訴訟（被告は国）</a:t>
                </a:r>
                <a:endParaRPr lang="en-US" altLang="ja-JP" sz="2000" dirty="0" smtClean="0">
                  <a:solidFill>
                    <a:srgbClr val="CC0000"/>
                  </a:solidFill>
                </a:endParaRPr>
              </a:p>
              <a:p>
                <a:pPr>
                  <a:lnSpc>
                    <a:spcPct val="150000"/>
                  </a:lnSpc>
                </a:pPr>
                <a:r>
                  <a:rPr lang="ja-JP" altLang="en-US" sz="2000" dirty="0" smtClean="0">
                    <a:solidFill>
                      <a:srgbClr val="CC0000"/>
                    </a:solidFill>
                  </a:rPr>
                  <a:t>（認定</a:t>
                </a:r>
                <a:r>
                  <a:rPr lang="ja-JP" altLang="en-US" sz="2000" dirty="0" smtClean="0">
                    <a:solidFill>
                      <a:schemeClr val="tx1">
                        <a:lumMod val="75000"/>
                        <a:lumOff val="25000"/>
                      </a:schemeClr>
                    </a:solidFill>
                  </a:rPr>
                  <a:t>処分前</a:t>
                </a:r>
                <a:r>
                  <a:rPr lang="ja-JP" altLang="en-US" sz="2000" dirty="0" smtClean="0">
                    <a:solidFill>
                      <a:srgbClr val="CC0000"/>
                    </a:solidFill>
                  </a:rPr>
                  <a:t>は）認定差止請求</a:t>
                </a:r>
                <a:endParaRPr lang="en-US" altLang="ja-JP" sz="2000" dirty="0" smtClean="0">
                  <a:solidFill>
                    <a:srgbClr val="CC0000"/>
                  </a:solidFill>
                </a:endParaRPr>
              </a:p>
              <a:p>
                <a:pPr>
                  <a:lnSpc>
                    <a:spcPct val="150000"/>
                  </a:lnSpc>
                </a:pPr>
                <a:r>
                  <a:rPr lang="ja-JP" altLang="en-US" sz="2000" dirty="0" smtClean="0">
                    <a:solidFill>
                      <a:srgbClr val="CC0000"/>
                    </a:solidFill>
                  </a:rPr>
                  <a:t>　　　　　　　　↓</a:t>
                </a:r>
                <a:r>
                  <a:rPr lang="en-US" altLang="ja-JP" sz="2000" dirty="0" smtClean="0">
                    <a:solidFill>
                      <a:schemeClr val="tx1">
                        <a:lumMod val="75000"/>
                        <a:lumOff val="25000"/>
                      </a:schemeClr>
                    </a:solidFill>
                  </a:rPr>
                  <a:t>…</a:t>
                </a:r>
                <a:r>
                  <a:rPr lang="ja-JP" altLang="en-US" sz="2000" dirty="0" smtClean="0">
                    <a:solidFill>
                      <a:schemeClr val="tx1">
                        <a:lumMod val="75000"/>
                        <a:lumOff val="25000"/>
                      </a:schemeClr>
                    </a:solidFill>
                  </a:rPr>
                  <a:t>変更可</a:t>
                </a:r>
                <a:endParaRPr lang="en-US" altLang="ja-JP" sz="2000" dirty="0" smtClean="0">
                  <a:solidFill>
                    <a:schemeClr val="tx1">
                      <a:lumMod val="75000"/>
                      <a:lumOff val="25000"/>
                    </a:schemeClr>
                  </a:solidFill>
                </a:endParaRPr>
              </a:p>
              <a:p>
                <a:pPr>
                  <a:lnSpc>
                    <a:spcPct val="150000"/>
                  </a:lnSpc>
                </a:pPr>
                <a:r>
                  <a:rPr lang="ja-JP" altLang="en-US" sz="2000" dirty="0" smtClean="0">
                    <a:solidFill>
                      <a:srgbClr val="CC0000"/>
                    </a:solidFill>
                  </a:rPr>
                  <a:t>（</a:t>
                </a:r>
                <a:r>
                  <a:rPr lang="ja-JP" altLang="en-US" sz="2000" dirty="0" smtClean="0">
                    <a:solidFill>
                      <a:schemeClr val="tx1">
                        <a:lumMod val="75000"/>
                        <a:lumOff val="25000"/>
                      </a:schemeClr>
                    </a:solidFill>
                  </a:rPr>
                  <a:t>処分後</a:t>
                </a:r>
                <a:r>
                  <a:rPr lang="ja-JP" altLang="en-US" sz="2000" dirty="0" smtClean="0">
                    <a:solidFill>
                      <a:srgbClr val="CC0000"/>
                    </a:solidFill>
                  </a:rPr>
                  <a:t>は）認定取消請求</a:t>
                </a:r>
                <a:endParaRPr lang="en-US" altLang="ja-JP" sz="2000" dirty="0" smtClean="0">
                  <a:solidFill>
                    <a:srgbClr val="CC0000"/>
                  </a:solidFill>
                </a:endParaRPr>
              </a:p>
            </p:txBody>
          </p:sp>
          <p:cxnSp>
            <p:nvCxnSpPr>
              <p:cNvPr id="87" name="直線矢印コネクタ 86"/>
              <p:cNvCxnSpPr/>
              <p:nvPr/>
            </p:nvCxnSpPr>
            <p:spPr>
              <a:xfrm flipH="1">
                <a:off x="4667287" y="4653136"/>
                <a:ext cx="552786" cy="0"/>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6638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1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34</a:t>
            </a:fld>
            <a:endParaRPr kumimoji="1" lang="ja-JP" altLang="en-US" dirty="0"/>
          </a:p>
        </p:txBody>
      </p:sp>
      <p:sp>
        <p:nvSpPr>
          <p:cNvPr id="9" name="正方形/長方形 8"/>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p:cNvSpPr txBox="1"/>
          <p:nvPr/>
        </p:nvSpPr>
        <p:spPr>
          <a:xfrm>
            <a:off x="-36512" y="404664"/>
            <a:ext cx="9145016" cy="648072"/>
          </a:xfrm>
          <a:prstGeom prst="rect">
            <a:avLst/>
          </a:prstGeom>
          <a:noFill/>
        </p:spPr>
        <p:txBody>
          <a:bodyPr wrap="square" rtlCol="0">
            <a:noAutofit/>
          </a:bodyPr>
          <a:lstStyle/>
          <a:p>
            <a:r>
              <a:rPr lang="ja-JP" altLang="en-US" sz="4800" dirty="0" smtClean="0">
                <a:ln>
                  <a:solidFill>
                    <a:schemeClr val="bg1"/>
                  </a:solidFill>
                </a:ln>
                <a:solidFill>
                  <a:schemeClr val="bg1"/>
                </a:solidFill>
              </a:rPr>
              <a:t>　選挙権こそ市民の最後の武器</a:t>
            </a:r>
            <a:endParaRPr lang="en-US" altLang="ja-JP" sz="4800" dirty="0" smtClean="0">
              <a:ln>
                <a:solidFill>
                  <a:schemeClr val="bg1"/>
                </a:solidFill>
              </a:ln>
              <a:solidFill>
                <a:schemeClr val="bg1"/>
              </a:solidFill>
            </a:endParaRPr>
          </a:p>
        </p:txBody>
      </p:sp>
      <p:sp>
        <p:nvSpPr>
          <p:cNvPr id="4" name="テキスト ボックス 3"/>
          <p:cNvSpPr txBox="1"/>
          <p:nvPr/>
        </p:nvSpPr>
        <p:spPr>
          <a:xfrm>
            <a:off x="539552" y="1916832"/>
            <a:ext cx="8604448" cy="4176464"/>
          </a:xfrm>
          <a:prstGeom prst="rect">
            <a:avLst/>
          </a:prstGeom>
          <a:noFill/>
        </p:spPr>
        <p:txBody>
          <a:bodyPr wrap="square" rtlCol="0">
            <a:noAutofit/>
          </a:bodyPr>
          <a:lstStyle/>
          <a:p>
            <a:pPr>
              <a:lnSpc>
                <a:spcPct val="150000"/>
              </a:lnSpc>
              <a:spcBef>
                <a:spcPts val="600"/>
              </a:spcBef>
            </a:pPr>
            <a:r>
              <a:rPr lang="ja-JP" altLang="en-US" sz="2800" dirty="0" smtClean="0">
                <a:solidFill>
                  <a:schemeClr val="tx1">
                    <a:lumMod val="75000"/>
                    <a:lumOff val="25000"/>
                  </a:schemeClr>
                </a:solidFill>
              </a:rPr>
              <a:t>２０１９</a:t>
            </a:r>
            <a:r>
              <a:rPr lang="en-US" altLang="ja-JP" sz="2800" dirty="0" smtClean="0">
                <a:solidFill>
                  <a:schemeClr val="tx1">
                    <a:lumMod val="75000"/>
                    <a:lumOff val="25000"/>
                  </a:schemeClr>
                </a:solidFill>
              </a:rPr>
              <a:t>.</a:t>
            </a:r>
            <a:r>
              <a:rPr lang="ja-JP" altLang="en-US" sz="2800" dirty="0" smtClean="0">
                <a:solidFill>
                  <a:schemeClr val="tx1">
                    <a:lumMod val="75000"/>
                    <a:lumOff val="25000"/>
                  </a:schemeClr>
                </a:solidFill>
              </a:rPr>
              <a:t>４　市会議員選挙で</a:t>
            </a:r>
            <a:r>
              <a:rPr lang="ja-JP" altLang="en-US" sz="2800" dirty="0" smtClean="0">
                <a:solidFill>
                  <a:srgbClr val="CC0000"/>
                </a:solidFill>
              </a:rPr>
              <a:t>カジノ反対の市議を</a:t>
            </a:r>
            <a:r>
              <a:rPr lang="en-US" altLang="ja-JP" sz="2800" dirty="0">
                <a:solidFill>
                  <a:srgbClr val="CC0000"/>
                </a:solidFill>
              </a:rPr>
              <a:t/>
            </a:r>
            <a:br>
              <a:rPr lang="en-US" altLang="ja-JP" sz="2800" dirty="0">
                <a:solidFill>
                  <a:srgbClr val="CC0000"/>
                </a:solidFill>
              </a:rPr>
            </a:br>
            <a:r>
              <a:rPr lang="ja-JP" altLang="en-US" sz="2800" dirty="0" smtClean="0">
                <a:solidFill>
                  <a:srgbClr val="CC0000"/>
                </a:solidFill>
              </a:rPr>
              <a:t>　　　　　　 過半数にする</a:t>
            </a:r>
            <a:r>
              <a:rPr lang="ja-JP" altLang="en-US" sz="2800" dirty="0" smtClean="0">
                <a:solidFill>
                  <a:schemeClr val="tx1">
                    <a:lumMod val="75000"/>
                    <a:lumOff val="25000"/>
                  </a:schemeClr>
                </a:solidFill>
              </a:rPr>
              <a:t>　　　　</a:t>
            </a:r>
            <a:endParaRPr lang="en-US" altLang="ja-JP" sz="2800" dirty="0" smtClean="0">
              <a:solidFill>
                <a:schemeClr val="tx1">
                  <a:lumMod val="75000"/>
                  <a:lumOff val="25000"/>
                </a:schemeClr>
              </a:solidFill>
            </a:endParaRPr>
          </a:p>
          <a:p>
            <a:pPr>
              <a:lnSpc>
                <a:spcPct val="150000"/>
              </a:lnSpc>
              <a:spcBef>
                <a:spcPts val="600"/>
              </a:spcBef>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　　　ＩＲ区域認定申請には議会の同意が必要</a:t>
            </a:r>
            <a:endParaRPr lang="en-US" altLang="ja-JP" sz="2800" dirty="0" smtClean="0">
              <a:solidFill>
                <a:schemeClr val="tx1">
                  <a:lumMod val="75000"/>
                  <a:lumOff val="25000"/>
                </a:schemeClr>
              </a:solidFill>
            </a:endParaRPr>
          </a:p>
          <a:p>
            <a:pPr>
              <a:lnSpc>
                <a:spcPct val="150000"/>
              </a:lnSpc>
              <a:spcBef>
                <a:spcPts val="600"/>
              </a:spcBef>
            </a:pPr>
            <a:endParaRPr lang="en-US" altLang="ja-JP" sz="2800" dirty="0">
              <a:solidFill>
                <a:schemeClr val="tx1">
                  <a:lumMod val="75000"/>
                  <a:lumOff val="25000"/>
                </a:schemeClr>
              </a:solidFill>
            </a:endParaRPr>
          </a:p>
          <a:p>
            <a:pPr>
              <a:lnSpc>
                <a:spcPct val="150000"/>
              </a:lnSpc>
              <a:spcBef>
                <a:spcPts val="600"/>
              </a:spcBef>
            </a:pPr>
            <a:r>
              <a:rPr lang="ja-JP" altLang="en-US" sz="2800" dirty="0" smtClean="0">
                <a:solidFill>
                  <a:schemeClr val="tx1">
                    <a:lumMod val="75000"/>
                    <a:lumOff val="25000"/>
                  </a:schemeClr>
                </a:solidFill>
              </a:rPr>
              <a:t>２０２１</a:t>
            </a:r>
            <a:r>
              <a:rPr lang="en-US" altLang="ja-JP" sz="2800" dirty="0" smtClean="0">
                <a:solidFill>
                  <a:schemeClr val="tx1">
                    <a:lumMod val="75000"/>
                    <a:lumOff val="25000"/>
                  </a:schemeClr>
                </a:solidFill>
              </a:rPr>
              <a:t>.</a:t>
            </a:r>
            <a:r>
              <a:rPr lang="ja-JP" altLang="en-US" sz="2800" dirty="0" smtClean="0">
                <a:solidFill>
                  <a:schemeClr val="tx1">
                    <a:lumMod val="75000"/>
                    <a:lumOff val="25000"/>
                  </a:schemeClr>
                </a:solidFill>
              </a:rPr>
              <a:t>７　市長選挙で</a:t>
            </a:r>
            <a:r>
              <a:rPr lang="ja-JP" altLang="en-US" sz="2800" dirty="0" smtClean="0">
                <a:solidFill>
                  <a:srgbClr val="CC0000"/>
                </a:solidFill>
              </a:rPr>
              <a:t>カジノ反対の市長を選ぶ</a:t>
            </a:r>
            <a:endParaRPr lang="en-US" altLang="ja-JP" sz="2800" dirty="0">
              <a:solidFill>
                <a:srgbClr val="CC0000"/>
              </a:solidFill>
            </a:endParaRPr>
          </a:p>
          <a:p>
            <a:pPr>
              <a:lnSpc>
                <a:spcPct val="150000"/>
              </a:lnSpc>
              <a:spcBef>
                <a:spcPts val="600"/>
              </a:spcBef>
            </a:pPr>
            <a:r>
              <a:rPr lang="ja-JP" altLang="en-US" sz="2800" dirty="0" smtClean="0">
                <a:solidFill>
                  <a:schemeClr val="tx1">
                    <a:lumMod val="75000"/>
                    <a:lumOff val="25000"/>
                  </a:schemeClr>
                </a:solidFill>
              </a:rPr>
              <a:t>　　　　ＩＲ区域認定申請は（認定処分後も）</a:t>
            </a:r>
            <a:endParaRPr lang="en-US" altLang="ja-JP" sz="2800" dirty="0" smtClean="0">
              <a:solidFill>
                <a:schemeClr val="tx1">
                  <a:lumMod val="75000"/>
                  <a:lumOff val="25000"/>
                </a:schemeClr>
              </a:solidFill>
            </a:endParaRPr>
          </a:p>
          <a:p>
            <a:pPr>
              <a:lnSpc>
                <a:spcPct val="150000"/>
              </a:lnSpc>
              <a:spcBef>
                <a:spcPts val="600"/>
              </a:spcBef>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　　　取下げが可能</a:t>
            </a:r>
            <a:endParaRPr lang="en-US" altLang="ja-JP" sz="2800" dirty="0" smtClean="0">
              <a:solidFill>
                <a:schemeClr val="tx1">
                  <a:lumMod val="75000"/>
                  <a:lumOff val="25000"/>
                </a:schemeClr>
              </a:solidFill>
            </a:endParaRPr>
          </a:p>
        </p:txBody>
      </p:sp>
      <p:cxnSp>
        <p:nvCxnSpPr>
          <p:cNvPr id="5" name="直線矢印コネクタ 4"/>
          <p:cNvCxnSpPr/>
          <p:nvPr/>
        </p:nvCxnSpPr>
        <p:spPr>
          <a:xfrm>
            <a:off x="899592" y="3645024"/>
            <a:ext cx="11520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899592" y="5805264"/>
            <a:ext cx="11520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930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p:cNvSpPr txBox="1"/>
          <p:nvPr/>
        </p:nvSpPr>
        <p:spPr>
          <a:xfrm>
            <a:off x="395535" y="332656"/>
            <a:ext cx="8742847" cy="692696"/>
          </a:xfrm>
          <a:prstGeom prst="rect">
            <a:avLst/>
          </a:prstGeom>
          <a:noFill/>
        </p:spPr>
        <p:txBody>
          <a:bodyPr wrap="square" rtlCol="0">
            <a:noAutofit/>
          </a:bodyPr>
          <a:lstStyle/>
          <a:p>
            <a:r>
              <a:rPr lang="ja-JP" altLang="en-US" sz="4800" spc="2000" dirty="0">
                <a:ln>
                  <a:solidFill>
                    <a:schemeClr val="bg1"/>
                  </a:solidFill>
                </a:ln>
                <a:solidFill>
                  <a:schemeClr val="bg1"/>
                </a:solidFill>
              </a:rPr>
              <a:t>横浜港の主要ふ頭</a:t>
            </a:r>
            <a:endParaRPr lang="en-US" altLang="ja-JP" sz="4800" spc="2000" dirty="0">
              <a:ln>
                <a:solidFill>
                  <a:schemeClr val="bg1"/>
                </a:solidFill>
              </a:ln>
              <a:solidFill>
                <a:schemeClr val="bg1"/>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4</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994387010"/>
              </p:ext>
            </p:extLst>
          </p:nvPr>
        </p:nvGraphicFramePr>
        <p:xfrm>
          <a:off x="611561" y="1700808"/>
          <a:ext cx="7920879" cy="4393664"/>
        </p:xfrm>
        <a:graphic>
          <a:graphicData uri="http://schemas.openxmlformats.org/drawingml/2006/table">
            <a:tbl>
              <a:tblPr firstRow="1" firstCol="1" bandRow="1">
                <a:tableStyleId>{5C22544A-7EE6-4342-B048-85BDC9FD1C3A}</a:tableStyleId>
              </a:tblPr>
              <a:tblGrid>
                <a:gridCol w="1872208"/>
                <a:gridCol w="2232248"/>
                <a:gridCol w="1656184"/>
                <a:gridCol w="2160239"/>
              </a:tblGrid>
              <a:tr h="588352">
                <a:tc>
                  <a:txBody>
                    <a:bodyPr/>
                    <a:lstStyle/>
                    <a:p>
                      <a:pPr algn="ctr"/>
                      <a:r>
                        <a:rPr kumimoji="1" lang="ja-JP" altLang="en-US" sz="2400" b="0" kern="1200" dirty="0" smtClean="0">
                          <a:solidFill>
                            <a:schemeClr val="bg1"/>
                          </a:solidFill>
                          <a:latin typeface="+mn-lt"/>
                          <a:ea typeface="+mn-ea"/>
                          <a:cs typeface="+mn-cs"/>
                        </a:rPr>
                        <a:t>名　称</a:t>
                      </a:r>
                      <a:endParaRPr kumimoji="1" lang="ja-JP" altLang="en-US" sz="2400" b="0" kern="1200" dirty="0">
                        <a:solidFill>
                          <a:schemeClr val="bg1"/>
                        </a:solidFill>
                        <a:latin typeface="+mn-lt"/>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algn="ctr"/>
                      <a:r>
                        <a:rPr kumimoji="1" lang="ja-JP" altLang="en-US" sz="2400" b="0" dirty="0" smtClean="0">
                          <a:solidFill>
                            <a:schemeClr val="bg1"/>
                          </a:solidFill>
                        </a:rPr>
                        <a:t>使用開始年度</a:t>
                      </a:r>
                      <a:endParaRPr kumimoji="1" lang="ja-JP" altLang="en-US" sz="24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1" lang="ja-JP" altLang="en-US" sz="2400" b="0" dirty="0" smtClean="0">
                          <a:solidFill>
                            <a:schemeClr val="bg1"/>
                          </a:solidFill>
                        </a:rPr>
                        <a:t>バース数</a:t>
                      </a:r>
                      <a:endParaRPr kumimoji="1" lang="ja-JP" altLang="en-US" sz="24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1" lang="ja-JP" altLang="en-US" sz="2400" b="0" dirty="0" smtClean="0">
                          <a:solidFill>
                            <a:schemeClr val="bg1"/>
                          </a:solidFill>
                        </a:rPr>
                        <a:t>最大水深</a:t>
                      </a:r>
                      <a:endParaRPr kumimoji="1" lang="ja-JP" altLang="en-US" sz="2400" b="0" dirty="0">
                        <a:solidFill>
                          <a:schemeClr val="bg1"/>
                        </a:solidFill>
                      </a:endParaRPr>
                    </a:p>
                  </a:txBody>
                  <a:tcPr anchor="ctr">
                    <a:lnL w="28575" cap="flat" cmpd="sng" algn="ctr">
                      <a:solidFill>
                        <a:schemeClr val="bg1"/>
                      </a:solidFill>
                      <a:prstDash val="solid"/>
                      <a:round/>
                      <a:headEnd type="none" w="med" len="med"/>
                      <a:tailEnd type="none" w="med" len="med"/>
                    </a:lnL>
                  </a:tcPr>
                </a:tc>
              </a:tr>
              <a:tr h="760828">
                <a:tc>
                  <a:txBody>
                    <a:bodyPr/>
                    <a:lstStyle/>
                    <a:p>
                      <a:r>
                        <a:rPr kumimoji="1" lang="ja-JP" altLang="en-US" sz="2400" b="0" dirty="0" smtClean="0">
                          <a:solidFill>
                            <a:schemeClr val="bg1"/>
                          </a:solidFill>
                        </a:rPr>
                        <a:t>出田町ふ頭</a:t>
                      </a:r>
                      <a:endParaRPr kumimoji="1" lang="ja-JP" altLang="en-US" sz="2400" b="0" dirty="0">
                        <a:solidFill>
                          <a:schemeClr val="bg1"/>
                        </a:solidFill>
                      </a:endParaRPr>
                    </a:p>
                  </a:txBody>
                  <a:tcPr anchor="b">
                    <a:lnR w="28575" cap="flat" cmpd="sng" algn="ctr">
                      <a:solidFill>
                        <a:schemeClr val="bg1"/>
                      </a:solidFill>
                      <a:prstDash val="solid"/>
                      <a:round/>
                      <a:headEnd type="none" w="med" len="med"/>
                      <a:tailEnd type="none" w="med" len="med"/>
                    </a:lnR>
                    <a:lnB w="28575" cap="flat" cmpd="sng" algn="ctr">
                      <a:solidFill>
                        <a:srgbClr val="CC0000"/>
                      </a:solidFill>
                      <a:prstDash val="solid"/>
                      <a:round/>
                      <a:headEnd type="none" w="med" len="med"/>
                      <a:tailEnd type="none" w="med" len="med"/>
                    </a:lnB>
                  </a:tcPr>
                </a:tc>
                <a:tc>
                  <a:txBody>
                    <a:bodyPr/>
                    <a:lstStyle/>
                    <a:p>
                      <a:pPr algn="ctr"/>
                      <a:r>
                        <a:rPr kumimoji="1" lang="ja-JP" altLang="en-US" sz="3200" dirty="0" smtClean="0">
                          <a:solidFill>
                            <a:schemeClr val="tx1">
                              <a:lumMod val="75000"/>
                              <a:lumOff val="25000"/>
                            </a:schemeClr>
                          </a:solidFill>
                        </a:rPr>
                        <a:t>１９６３</a:t>
                      </a:r>
                      <a:endParaRPr kumimoji="1" lang="ja-JP" altLang="en-US" sz="32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rgbClr val="CC0000"/>
                      </a:solidFill>
                      <a:prstDash val="solid"/>
                      <a:round/>
                      <a:headEnd type="none" w="med" len="med"/>
                      <a:tailEnd type="none" w="med" len="med"/>
                    </a:lnB>
                  </a:tcPr>
                </a:tc>
                <a:tc>
                  <a:txBody>
                    <a:bodyPr/>
                    <a:lstStyle/>
                    <a:p>
                      <a:pPr algn="r"/>
                      <a:r>
                        <a:rPr kumimoji="1" lang="ja-JP" altLang="en-US" sz="3200" dirty="0" smtClean="0">
                          <a:solidFill>
                            <a:schemeClr val="tx1">
                              <a:lumMod val="75000"/>
                              <a:lumOff val="25000"/>
                            </a:schemeClr>
                          </a:solidFill>
                        </a:rPr>
                        <a:t>４</a:t>
                      </a:r>
                      <a:endParaRPr kumimoji="1" lang="ja-JP" altLang="en-US" sz="3200" dirty="0">
                        <a:solidFill>
                          <a:schemeClr val="tx1">
                            <a:lumMod val="75000"/>
                            <a:lumOff val="25000"/>
                          </a:schemeClr>
                        </a:solidFill>
                      </a:endParaRPr>
                    </a:p>
                  </a:txBody>
                  <a:tcPr marR="252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rgbClr val="CC0000"/>
                      </a:solidFill>
                      <a:prstDash val="solid"/>
                      <a:round/>
                      <a:headEnd type="none" w="med" len="med"/>
                      <a:tailEnd type="none" w="med" len="med"/>
                    </a:lnB>
                  </a:tcPr>
                </a:tc>
                <a:tc>
                  <a:txBody>
                    <a:bodyPr/>
                    <a:lstStyle/>
                    <a:p>
                      <a:pPr algn="r"/>
                      <a:r>
                        <a:rPr kumimoji="1" lang="ja-JP" altLang="en-US" sz="3200" dirty="0" smtClean="0">
                          <a:solidFill>
                            <a:schemeClr val="tx1">
                              <a:lumMod val="75000"/>
                              <a:lumOff val="25000"/>
                            </a:schemeClr>
                          </a:solidFill>
                        </a:rPr>
                        <a:t>７</a:t>
                      </a:r>
                      <a:r>
                        <a:rPr kumimoji="1" lang="en-US" altLang="ja-JP" sz="3200" dirty="0" smtClean="0">
                          <a:solidFill>
                            <a:schemeClr val="tx1">
                              <a:lumMod val="75000"/>
                              <a:lumOff val="25000"/>
                            </a:schemeClr>
                          </a:solidFill>
                        </a:rPr>
                        <a:t>.</a:t>
                      </a:r>
                      <a:r>
                        <a:rPr kumimoji="1" lang="ja-JP" altLang="en-US" sz="3200" dirty="0" smtClean="0">
                          <a:solidFill>
                            <a:schemeClr val="tx1">
                              <a:lumMod val="75000"/>
                              <a:lumOff val="25000"/>
                            </a:schemeClr>
                          </a:solidFill>
                        </a:rPr>
                        <a:t>５</a:t>
                      </a:r>
                      <a:r>
                        <a:rPr kumimoji="1" lang="ja-JP" altLang="en-US" sz="2000" dirty="0" smtClean="0">
                          <a:solidFill>
                            <a:schemeClr val="tx1">
                              <a:lumMod val="75000"/>
                              <a:lumOff val="25000"/>
                            </a:schemeClr>
                          </a:solidFill>
                        </a:rPr>
                        <a:t>ｍ</a:t>
                      </a:r>
                      <a:endParaRPr kumimoji="1" lang="ja-JP" altLang="en-US" sz="24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lnB w="28575" cap="flat" cmpd="sng" algn="ctr">
                      <a:solidFill>
                        <a:srgbClr val="CC0000"/>
                      </a:solidFill>
                      <a:prstDash val="solid"/>
                      <a:round/>
                      <a:headEnd type="none" w="med" len="med"/>
                      <a:tailEnd type="none" w="med" len="med"/>
                    </a:lnB>
                  </a:tcPr>
                </a:tc>
              </a:tr>
              <a:tr h="760828">
                <a:tc>
                  <a:txBody>
                    <a:bodyPr/>
                    <a:lstStyle/>
                    <a:p>
                      <a:r>
                        <a:rPr kumimoji="1" lang="ja-JP" altLang="en-US" sz="2400" b="0" dirty="0" smtClean="0">
                          <a:solidFill>
                            <a:schemeClr val="bg1"/>
                          </a:solidFill>
                        </a:rPr>
                        <a:t>山下ふ頭</a:t>
                      </a:r>
                      <a:endParaRPr kumimoji="1" lang="ja-JP" altLang="en-US" sz="2400" b="0" dirty="0">
                        <a:solidFill>
                          <a:schemeClr val="bg1"/>
                        </a:solidFill>
                      </a:endParaRPr>
                    </a:p>
                  </a:txBody>
                  <a:tcPr anchor="b">
                    <a:lnL w="28575" cap="flat" cmpd="sng" algn="ctr">
                      <a:solidFill>
                        <a:srgbClr val="CC0000"/>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gn="ctr"/>
                      <a:r>
                        <a:rPr kumimoji="1" lang="ja-JP" altLang="en-US" sz="3200" dirty="0" smtClean="0">
                          <a:solidFill>
                            <a:schemeClr val="tx1">
                              <a:lumMod val="75000"/>
                              <a:lumOff val="25000"/>
                            </a:schemeClr>
                          </a:solidFill>
                        </a:rPr>
                        <a:t>１９６３</a:t>
                      </a:r>
                      <a:endParaRPr kumimoji="1" lang="ja-JP" altLang="en-US" sz="32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gn="r"/>
                      <a:r>
                        <a:rPr kumimoji="1" lang="ja-JP" altLang="en-US" sz="3200" dirty="0" smtClean="0">
                          <a:solidFill>
                            <a:schemeClr val="tx1">
                              <a:lumMod val="75000"/>
                              <a:lumOff val="25000"/>
                            </a:schemeClr>
                          </a:solidFill>
                        </a:rPr>
                        <a:t>１０</a:t>
                      </a:r>
                      <a:endParaRPr kumimoji="1" lang="ja-JP" altLang="en-US" sz="3200" dirty="0">
                        <a:solidFill>
                          <a:schemeClr val="tx1">
                            <a:lumMod val="75000"/>
                            <a:lumOff val="25000"/>
                          </a:schemeClr>
                        </a:solidFill>
                      </a:endParaRPr>
                    </a:p>
                  </a:txBody>
                  <a:tcPr marR="252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3200" dirty="0" smtClean="0">
                          <a:solidFill>
                            <a:schemeClr val="tx1">
                              <a:lumMod val="75000"/>
                              <a:lumOff val="25000"/>
                            </a:schemeClr>
                          </a:solidFill>
                        </a:rPr>
                        <a:t>１２</a:t>
                      </a:r>
                      <a:r>
                        <a:rPr kumimoji="1" lang="en-US" altLang="ja-JP" sz="3200" dirty="0" smtClean="0">
                          <a:solidFill>
                            <a:srgbClr val="E5F6FF"/>
                          </a:solidFill>
                        </a:rPr>
                        <a:t>.</a:t>
                      </a:r>
                      <a:r>
                        <a:rPr kumimoji="1" lang="ja-JP" altLang="en-US" sz="3200" dirty="0" smtClean="0">
                          <a:solidFill>
                            <a:srgbClr val="E5F6FF"/>
                          </a:solidFill>
                        </a:rPr>
                        <a:t>０</a:t>
                      </a:r>
                      <a:r>
                        <a:rPr kumimoji="1" lang="ja-JP" altLang="en-US" sz="2000" dirty="0" smtClean="0">
                          <a:solidFill>
                            <a:schemeClr val="tx1">
                              <a:lumMod val="75000"/>
                              <a:lumOff val="25000"/>
                            </a:schemeClr>
                          </a:solidFill>
                        </a:rPr>
                        <a:t>ｍ</a:t>
                      </a:r>
                      <a:r>
                        <a:rPr kumimoji="1" lang="ja-JP" altLang="en-US" sz="2400" dirty="0" smtClean="0">
                          <a:solidFill>
                            <a:schemeClr val="tx1">
                              <a:lumMod val="75000"/>
                              <a:lumOff val="25000"/>
                            </a:schemeClr>
                          </a:solidFill>
                        </a:rPr>
                        <a:t>　　</a:t>
                      </a:r>
                      <a:endParaRPr kumimoji="1" lang="ja-JP" altLang="en-US" sz="24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r>
              <a:tr h="760828">
                <a:tc>
                  <a:txBody>
                    <a:bodyPr/>
                    <a:lstStyle/>
                    <a:p>
                      <a:r>
                        <a:rPr kumimoji="1" lang="ja-JP" altLang="en-US" sz="2400" b="0" dirty="0" smtClean="0">
                          <a:solidFill>
                            <a:schemeClr val="bg1"/>
                          </a:solidFill>
                        </a:rPr>
                        <a:t>本牧ふ頭</a:t>
                      </a:r>
                      <a:endParaRPr kumimoji="1" lang="ja-JP" altLang="en-US" sz="2400" b="0" dirty="0">
                        <a:solidFill>
                          <a:schemeClr val="bg1"/>
                        </a:solidFill>
                      </a:endParaRPr>
                    </a:p>
                  </a:txBody>
                  <a:tcPr anchor="b">
                    <a:lnR w="28575" cap="flat" cmpd="sng" algn="ctr">
                      <a:solidFill>
                        <a:schemeClr val="bg1"/>
                      </a:solidFill>
                      <a:prstDash val="solid"/>
                      <a:round/>
                      <a:headEnd type="none" w="med" len="med"/>
                      <a:tailEnd type="none" w="med" len="med"/>
                    </a:lnR>
                    <a:lnT w="28575" cap="flat" cmpd="sng" algn="ctr">
                      <a:solidFill>
                        <a:srgbClr val="CC0000"/>
                      </a:solidFill>
                      <a:prstDash val="solid"/>
                      <a:round/>
                      <a:headEnd type="none" w="med" len="med"/>
                      <a:tailEnd type="none" w="med" len="med"/>
                    </a:lnT>
                  </a:tcPr>
                </a:tc>
                <a:tc>
                  <a:txBody>
                    <a:bodyPr/>
                    <a:lstStyle/>
                    <a:p>
                      <a:pPr algn="ctr"/>
                      <a:r>
                        <a:rPr kumimoji="1" lang="ja-JP" altLang="en-US" sz="3200" dirty="0" smtClean="0">
                          <a:solidFill>
                            <a:schemeClr val="tx1">
                              <a:lumMod val="75000"/>
                              <a:lumOff val="25000"/>
                            </a:schemeClr>
                          </a:solidFill>
                        </a:rPr>
                        <a:t>１９７０</a:t>
                      </a:r>
                      <a:endParaRPr kumimoji="1" lang="ja-JP" altLang="en-US" sz="32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0000"/>
                      </a:solidFill>
                      <a:prstDash val="solid"/>
                      <a:round/>
                      <a:headEnd type="none" w="med" len="med"/>
                      <a:tailEnd type="none" w="med" len="med"/>
                    </a:lnT>
                  </a:tcPr>
                </a:tc>
                <a:tc>
                  <a:txBody>
                    <a:bodyPr/>
                    <a:lstStyle/>
                    <a:p>
                      <a:pPr algn="r"/>
                      <a:r>
                        <a:rPr kumimoji="1" lang="ja-JP" altLang="en-US" sz="3200" dirty="0" smtClean="0">
                          <a:solidFill>
                            <a:schemeClr val="tx1">
                              <a:lumMod val="75000"/>
                              <a:lumOff val="25000"/>
                            </a:schemeClr>
                          </a:solidFill>
                        </a:rPr>
                        <a:t>２８</a:t>
                      </a:r>
                      <a:endParaRPr kumimoji="1" lang="ja-JP" altLang="en-US" sz="3200" dirty="0">
                        <a:solidFill>
                          <a:schemeClr val="tx1">
                            <a:lumMod val="75000"/>
                            <a:lumOff val="25000"/>
                          </a:schemeClr>
                        </a:solidFill>
                      </a:endParaRPr>
                    </a:p>
                  </a:txBody>
                  <a:tcPr marR="252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0000"/>
                      </a:solidFill>
                      <a:prstDash val="solid"/>
                      <a:round/>
                      <a:headEnd type="none" w="med" len="med"/>
                      <a:tailEnd type="none" w="med" len="med"/>
                    </a:lnT>
                  </a:tcPr>
                </a:tc>
                <a:tc>
                  <a:txBody>
                    <a:bodyPr/>
                    <a:lstStyle/>
                    <a:p>
                      <a:pPr algn="r"/>
                      <a:r>
                        <a:rPr kumimoji="1" lang="ja-JP" altLang="en-US" sz="3200" dirty="0" smtClean="0">
                          <a:solidFill>
                            <a:schemeClr val="tx1">
                              <a:lumMod val="75000"/>
                              <a:lumOff val="25000"/>
                            </a:schemeClr>
                          </a:solidFill>
                        </a:rPr>
                        <a:t>１６</a:t>
                      </a:r>
                      <a:r>
                        <a:rPr kumimoji="1" lang="en-US" altLang="ja-JP" sz="3200" dirty="0" smtClean="0">
                          <a:solidFill>
                            <a:srgbClr val="D0D8E8"/>
                          </a:solidFill>
                        </a:rPr>
                        <a:t>.</a:t>
                      </a:r>
                      <a:r>
                        <a:rPr kumimoji="1" lang="ja-JP" altLang="en-US" sz="3200" dirty="0" smtClean="0">
                          <a:solidFill>
                            <a:srgbClr val="D0D8E8"/>
                          </a:solidFill>
                        </a:rPr>
                        <a:t>０</a:t>
                      </a:r>
                      <a:r>
                        <a:rPr kumimoji="1" lang="ja-JP" altLang="en-US" sz="2000" dirty="0" smtClean="0">
                          <a:solidFill>
                            <a:schemeClr val="tx1">
                              <a:lumMod val="75000"/>
                              <a:lumOff val="25000"/>
                            </a:schemeClr>
                          </a:solidFill>
                        </a:rPr>
                        <a:t>ｍ</a:t>
                      </a:r>
                      <a:r>
                        <a:rPr kumimoji="1" lang="ja-JP" altLang="en-US" sz="2400" dirty="0" smtClean="0">
                          <a:solidFill>
                            <a:schemeClr val="tx1">
                              <a:lumMod val="75000"/>
                              <a:lumOff val="25000"/>
                            </a:schemeClr>
                          </a:solidFill>
                        </a:rPr>
                        <a:t>　　</a:t>
                      </a:r>
                      <a:endParaRPr kumimoji="1" lang="ja-JP" altLang="en-US" sz="24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lnT w="28575" cap="flat" cmpd="sng" algn="ctr">
                      <a:solidFill>
                        <a:srgbClr val="CC0000"/>
                      </a:solidFill>
                      <a:prstDash val="solid"/>
                      <a:round/>
                      <a:headEnd type="none" w="med" len="med"/>
                      <a:tailEnd type="none" w="med" len="med"/>
                    </a:lnT>
                  </a:tcPr>
                </a:tc>
              </a:tr>
              <a:tr h="760828">
                <a:tc>
                  <a:txBody>
                    <a:bodyPr/>
                    <a:lstStyle/>
                    <a:p>
                      <a:r>
                        <a:rPr kumimoji="1" lang="ja-JP" altLang="en-US" sz="2400" b="0" dirty="0" smtClean="0">
                          <a:solidFill>
                            <a:schemeClr val="bg1"/>
                          </a:solidFill>
                        </a:rPr>
                        <a:t>大黒ふ頭</a:t>
                      </a:r>
                      <a:endParaRPr kumimoji="1" lang="ja-JP" altLang="en-US" sz="2400" b="0" dirty="0">
                        <a:solidFill>
                          <a:schemeClr val="bg1"/>
                        </a:solidFill>
                      </a:endParaRPr>
                    </a:p>
                  </a:txBody>
                  <a:tcPr anchor="b">
                    <a:lnR w="28575" cap="flat" cmpd="sng" algn="ctr">
                      <a:solidFill>
                        <a:schemeClr val="bg1"/>
                      </a:solidFill>
                      <a:prstDash val="solid"/>
                      <a:round/>
                      <a:headEnd type="none" w="med" len="med"/>
                      <a:tailEnd type="none" w="med" len="med"/>
                    </a:lnR>
                  </a:tcPr>
                </a:tc>
                <a:tc>
                  <a:txBody>
                    <a:bodyPr/>
                    <a:lstStyle/>
                    <a:p>
                      <a:pPr algn="ctr"/>
                      <a:r>
                        <a:rPr kumimoji="1" lang="ja-JP" altLang="en-US" sz="3200" dirty="0" smtClean="0">
                          <a:solidFill>
                            <a:schemeClr val="tx1">
                              <a:lumMod val="75000"/>
                              <a:lumOff val="25000"/>
                            </a:schemeClr>
                          </a:solidFill>
                        </a:rPr>
                        <a:t>１９９０</a:t>
                      </a:r>
                      <a:endParaRPr kumimoji="1" lang="ja-JP" altLang="en-US" sz="32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r"/>
                      <a:r>
                        <a:rPr kumimoji="1" lang="ja-JP" altLang="en-US" sz="3200" dirty="0" smtClean="0">
                          <a:solidFill>
                            <a:schemeClr val="tx1">
                              <a:lumMod val="75000"/>
                              <a:lumOff val="25000"/>
                            </a:schemeClr>
                          </a:solidFill>
                        </a:rPr>
                        <a:t>２５</a:t>
                      </a:r>
                      <a:endParaRPr kumimoji="1" lang="ja-JP" altLang="en-US" sz="3200" dirty="0">
                        <a:solidFill>
                          <a:schemeClr val="tx1">
                            <a:lumMod val="75000"/>
                            <a:lumOff val="25000"/>
                          </a:schemeClr>
                        </a:solidFill>
                      </a:endParaRPr>
                    </a:p>
                  </a:txBody>
                  <a:tcPr marR="252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r"/>
                      <a:r>
                        <a:rPr kumimoji="1" lang="ja-JP" altLang="en-US" sz="3200" dirty="0" smtClean="0">
                          <a:solidFill>
                            <a:schemeClr val="tx1">
                              <a:lumMod val="75000"/>
                              <a:lumOff val="25000"/>
                            </a:schemeClr>
                          </a:solidFill>
                        </a:rPr>
                        <a:t>１５</a:t>
                      </a:r>
                      <a:r>
                        <a:rPr kumimoji="1" lang="en-US" altLang="ja-JP" sz="3200" dirty="0" smtClean="0">
                          <a:solidFill>
                            <a:srgbClr val="E5F6FF"/>
                          </a:solidFill>
                        </a:rPr>
                        <a:t>.</a:t>
                      </a:r>
                      <a:r>
                        <a:rPr kumimoji="1" lang="ja-JP" altLang="en-US" sz="3200" dirty="0" smtClean="0">
                          <a:solidFill>
                            <a:srgbClr val="E5F6FF"/>
                          </a:solidFill>
                        </a:rPr>
                        <a:t>０</a:t>
                      </a:r>
                      <a:r>
                        <a:rPr kumimoji="1" lang="ja-JP" altLang="en-US" sz="2000" dirty="0" smtClean="0">
                          <a:solidFill>
                            <a:schemeClr val="tx1">
                              <a:lumMod val="75000"/>
                              <a:lumOff val="25000"/>
                            </a:schemeClr>
                          </a:solidFill>
                        </a:rPr>
                        <a:t>ｍ</a:t>
                      </a:r>
                      <a:r>
                        <a:rPr kumimoji="1" lang="ja-JP" altLang="en-US" sz="2400" dirty="0" smtClean="0">
                          <a:solidFill>
                            <a:schemeClr val="tx1">
                              <a:lumMod val="75000"/>
                              <a:lumOff val="25000"/>
                            </a:schemeClr>
                          </a:solidFill>
                        </a:rPr>
                        <a:t>　　</a:t>
                      </a:r>
                      <a:endParaRPr kumimoji="1" lang="ja-JP" altLang="en-US" sz="24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tcPr>
                </a:tc>
              </a:tr>
              <a:tr h="760828">
                <a:tc>
                  <a:txBody>
                    <a:bodyPr/>
                    <a:lstStyle/>
                    <a:p>
                      <a:r>
                        <a:rPr kumimoji="1" lang="ja-JP" altLang="en-US" sz="2400" b="0" dirty="0" smtClean="0">
                          <a:solidFill>
                            <a:schemeClr val="bg1"/>
                          </a:solidFill>
                        </a:rPr>
                        <a:t>南本牧ふ頭</a:t>
                      </a:r>
                      <a:endParaRPr kumimoji="1" lang="en-US" altLang="ja-JP" sz="2400" b="0" dirty="0" smtClean="0">
                        <a:solidFill>
                          <a:schemeClr val="bg1"/>
                        </a:solidFill>
                      </a:endParaRPr>
                    </a:p>
                    <a:p>
                      <a:r>
                        <a:rPr kumimoji="1" lang="en-US" altLang="ja-JP" sz="2000" b="0" dirty="0" smtClean="0">
                          <a:solidFill>
                            <a:schemeClr val="bg1"/>
                          </a:solidFill>
                        </a:rPr>
                        <a:t>(</a:t>
                      </a:r>
                      <a:r>
                        <a:rPr kumimoji="1" lang="ja-JP" altLang="en-US" sz="2000" b="0" dirty="0" smtClean="0">
                          <a:solidFill>
                            <a:schemeClr val="bg1"/>
                          </a:solidFill>
                        </a:rPr>
                        <a:t>建設途中</a:t>
                      </a:r>
                      <a:r>
                        <a:rPr kumimoji="1" lang="en-US" altLang="ja-JP" sz="2000" b="0" dirty="0" smtClean="0">
                          <a:solidFill>
                            <a:schemeClr val="bg1"/>
                          </a:solidFill>
                        </a:rPr>
                        <a:t>)</a:t>
                      </a:r>
                      <a:endParaRPr kumimoji="1" lang="ja-JP" altLang="en-US" sz="2400" b="0" dirty="0">
                        <a:solidFill>
                          <a:schemeClr val="bg1"/>
                        </a:solidFill>
                      </a:endParaRPr>
                    </a:p>
                  </a:txBody>
                  <a:tcPr anchor="b">
                    <a:lnR w="28575" cap="flat" cmpd="sng" algn="ctr">
                      <a:solidFill>
                        <a:schemeClr val="bg1"/>
                      </a:solidFill>
                      <a:prstDash val="solid"/>
                      <a:round/>
                      <a:headEnd type="none" w="med" len="med"/>
                      <a:tailEnd type="none" w="med" len="med"/>
                    </a:lnR>
                  </a:tcPr>
                </a:tc>
                <a:tc>
                  <a:txBody>
                    <a:bodyPr/>
                    <a:lstStyle/>
                    <a:p>
                      <a:pPr algn="ctr"/>
                      <a:r>
                        <a:rPr kumimoji="1" lang="ja-JP" altLang="en-US" sz="3200" dirty="0" smtClean="0">
                          <a:solidFill>
                            <a:schemeClr val="tx1">
                              <a:lumMod val="75000"/>
                              <a:lumOff val="25000"/>
                            </a:schemeClr>
                          </a:solidFill>
                        </a:rPr>
                        <a:t>２００１</a:t>
                      </a:r>
                      <a:endParaRPr kumimoji="1" lang="ja-JP" altLang="en-US" sz="32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r"/>
                      <a:r>
                        <a:rPr kumimoji="1" lang="ja-JP" altLang="en-US" sz="3200" dirty="0" smtClean="0">
                          <a:solidFill>
                            <a:schemeClr val="tx1">
                              <a:lumMod val="75000"/>
                              <a:lumOff val="25000"/>
                            </a:schemeClr>
                          </a:solidFill>
                        </a:rPr>
                        <a:t>３</a:t>
                      </a:r>
                      <a:endParaRPr kumimoji="1" lang="ja-JP" altLang="en-US" sz="3200" dirty="0">
                        <a:solidFill>
                          <a:schemeClr val="tx1">
                            <a:lumMod val="75000"/>
                            <a:lumOff val="25000"/>
                          </a:schemeClr>
                        </a:solidFill>
                      </a:endParaRPr>
                    </a:p>
                  </a:txBody>
                  <a:tcPr marR="252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r"/>
                      <a:r>
                        <a:rPr kumimoji="1" lang="ja-JP" altLang="en-US" sz="3200" dirty="0" smtClean="0">
                          <a:solidFill>
                            <a:schemeClr val="tx1">
                              <a:lumMod val="75000"/>
                              <a:lumOff val="25000"/>
                            </a:schemeClr>
                          </a:solidFill>
                        </a:rPr>
                        <a:t>１８</a:t>
                      </a:r>
                      <a:r>
                        <a:rPr kumimoji="1" lang="en-US" altLang="ja-JP" sz="3200" dirty="0" smtClean="0">
                          <a:solidFill>
                            <a:srgbClr val="CDE5FE"/>
                          </a:solidFill>
                        </a:rPr>
                        <a:t>.</a:t>
                      </a:r>
                      <a:r>
                        <a:rPr kumimoji="1" lang="ja-JP" altLang="en-US" sz="3200" dirty="0" smtClean="0">
                          <a:solidFill>
                            <a:srgbClr val="CDE5FE"/>
                          </a:solidFill>
                        </a:rPr>
                        <a:t>０</a:t>
                      </a:r>
                      <a:r>
                        <a:rPr kumimoji="1" lang="ja-JP" altLang="en-US" sz="2000" dirty="0" smtClean="0">
                          <a:solidFill>
                            <a:schemeClr val="tx1">
                              <a:lumMod val="75000"/>
                              <a:lumOff val="25000"/>
                            </a:schemeClr>
                          </a:solidFill>
                        </a:rPr>
                        <a:t>ｍ</a:t>
                      </a:r>
                      <a:r>
                        <a:rPr kumimoji="1" lang="ja-JP" altLang="en-US" sz="2400" dirty="0" smtClean="0">
                          <a:solidFill>
                            <a:schemeClr val="tx1">
                              <a:lumMod val="75000"/>
                              <a:lumOff val="25000"/>
                            </a:schemeClr>
                          </a:solidFill>
                        </a:rPr>
                        <a:t>　　</a:t>
                      </a:r>
                      <a:endParaRPr kumimoji="1" lang="ja-JP" altLang="en-US" sz="2400" dirty="0">
                        <a:solidFill>
                          <a:schemeClr val="tx1">
                            <a:lumMod val="75000"/>
                            <a:lumOff val="25000"/>
                          </a:schemeClr>
                        </a:solidFill>
                      </a:endParaRPr>
                    </a:p>
                  </a:txBody>
                  <a:tcPr anchor="b">
                    <a:lnL w="28575"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99496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テキスト ボックス 11"/>
          <p:cNvSpPr txBox="1"/>
          <p:nvPr/>
        </p:nvSpPr>
        <p:spPr>
          <a:xfrm>
            <a:off x="467544" y="1772816"/>
            <a:ext cx="3872091" cy="2664296"/>
          </a:xfrm>
          <a:prstGeom prst="rect">
            <a:avLst/>
          </a:prstGeom>
          <a:noFill/>
        </p:spPr>
        <p:txBody>
          <a:bodyPr wrap="square" rtlCol="0">
            <a:noAutofit/>
          </a:bodyPr>
          <a:lstStyle/>
          <a:p>
            <a:pPr>
              <a:lnSpc>
                <a:spcPct val="150000"/>
              </a:lnSpc>
            </a:pPr>
            <a:r>
              <a:rPr kumimoji="1" lang="ja-JP" altLang="en-US" sz="2600" dirty="0" smtClean="0">
                <a:solidFill>
                  <a:schemeClr val="tx1">
                    <a:lumMod val="75000"/>
                    <a:lumOff val="25000"/>
                  </a:schemeClr>
                </a:solidFill>
              </a:rPr>
              <a:t>土　地</a:t>
            </a:r>
            <a:endParaRPr kumimoji="1" lang="en-US" altLang="ja-JP" sz="2600" dirty="0" smtClean="0">
              <a:solidFill>
                <a:schemeClr val="tx1">
                  <a:lumMod val="75000"/>
                  <a:lumOff val="25000"/>
                </a:schemeClr>
              </a:solidFill>
            </a:endParaRPr>
          </a:p>
          <a:p>
            <a:pPr>
              <a:lnSpc>
                <a:spcPct val="150000"/>
              </a:lnSpc>
            </a:pPr>
            <a:r>
              <a:rPr kumimoji="1" lang="ja-JP" altLang="en-US" sz="2600" dirty="0" smtClean="0">
                <a:solidFill>
                  <a:schemeClr val="tx1">
                    <a:lumMod val="75000"/>
                    <a:lumOff val="25000"/>
                  </a:schemeClr>
                </a:solidFill>
              </a:rPr>
              <a:t>民有地　　１</a:t>
            </a:r>
            <a:r>
              <a:rPr kumimoji="1" lang="en-US" altLang="ja-JP" sz="2600" dirty="0" smtClean="0">
                <a:solidFill>
                  <a:schemeClr val="tx1">
                    <a:lumMod val="75000"/>
                    <a:lumOff val="25000"/>
                  </a:schemeClr>
                </a:solidFill>
              </a:rPr>
              <a:t>.</a:t>
            </a:r>
            <a:r>
              <a:rPr kumimoji="1" lang="ja-JP" altLang="en-US" sz="2600" dirty="0" smtClean="0">
                <a:solidFill>
                  <a:schemeClr val="tx1">
                    <a:lumMod val="75000"/>
                    <a:lumOff val="25000"/>
                  </a:schemeClr>
                </a:solidFill>
              </a:rPr>
              <a:t>２</a:t>
            </a:r>
            <a:r>
              <a:rPr kumimoji="1" lang="en-US" altLang="ja-JP" sz="2600" dirty="0" smtClean="0">
                <a:solidFill>
                  <a:schemeClr val="tx1">
                    <a:lumMod val="75000"/>
                    <a:lumOff val="25000"/>
                  </a:schemeClr>
                </a:solidFill>
              </a:rPr>
              <a:t>ha</a:t>
            </a:r>
          </a:p>
          <a:p>
            <a:pPr>
              <a:lnSpc>
                <a:spcPct val="150000"/>
              </a:lnSpc>
            </a:pPr>
            <a:r>
              <a:rPr lang="ja-JP" altLang="en-US" sz="2600" dirty="0" smtClean="0">
                <a:solidFill>
                  <a:schemeClr val="tx1">
                    <a:lumMod val="75000"/>
                    <a:lumOff val="25000"/>
                  </a:schemeClr>
                </a:solidFill>
              </a:rPr>
              <a:t>国有地　１４</a:t>
            </a:r>
            <a:r>
              <a:rPr lang="en-US" altLang="ja-JP" sz="2600" dirty="0" smtClean="0">
                <a:solidFill>
                  <a:schemeClr val="tx1">
                    <a:lumMod val="75000"/>
                    <a:lumOff val="25000"/>
                  </a:schemeClr>
                </a:solidFill>
              </a:rPr>
              <a:t>.</a:t>
            </a:r>
            <a:r>
              <a:rPr lang="ja-JP" altLang="en-US" sz="2600" dirty="0" smtClean="0">
                <a:solidFill>
                  <a:schemeClr val="tx1">
                    <a:lumMod val="75000"/>
                    <a:lumOff val="25000"/>
                  </a:schemeClr>
                </a:solidFill>
              </a:rPr>
              <a:t>１</a:t>
            </a:r>
            <a:r>
              <a:rPr lang="en-US" altLang="ja-JP" sz="2600" dirty="0" smtClean="0">
                <a:solidFill>
                  <a:schemeClr val="tx1">
                    <a:lumMod val="75000"/>
                    <a:lumOff val="25000"/>
                  </a:schemeClr>
                </a:solidFill>
              </a:rPr>
              <a:t>ha</a:t>
            </a:r>
          </a:p>
          <a:p>
            <a:pPr>
              <a:lnSpc>
                <a:spcPct val="150000"/>
              </a:lnSpc>
            </a:pPr>
            <a:r>
              <a:rPr kumimoji="1" lang="ja-JP" altLang="en-US" sz="2600" dirty="0" smtClean="0">
                <a:solidFill>
                  <a:srgbClr val="CC0000"/>
                </a:solidFill>
              </a:rPr>
              <a:t>市有地　３１</a:t>
            </a:r>
            <a:r>
              <a:rPr kumimoji="1" lang="en-US" altLang="ja-JP" sz="2600" dirty="0" smtClean="0">
                <a:solidFill>
                  <a:srgbClr val="CC0000"/>
                </a:solidFill>
              </a:rPr>
              <a:t>.</a:t>
            </a:r>
            <a:r>
              <a:rPr kumimoji="1" lang="ja-JP" altLang="en-US" sz="2600" dirty="0" smtClean="0">
                <a:solidFill>
                  <a:srgbClr val="CC0000"/>
                </a:solidFill>
              </a:rPr>
              <a:t>８</a:t>
            </a:r>
            <a:r>
              <a:rPr lang="en-US" altLang="ja-JP" sz="2600" dirty="0" smtClean="0">
                <a:solidFill>
                  <a:srgbClr val="CC0000"/>
                </a:solidFill>
              </a:rPr>
              <a:t>ha</a:t>
            </a:r>
          </a:p>
          <a:p>
            <a:pPr>
              <a:lnSpc>
                <a:spcPct val="150000"/>
              </a:lnSpc>
            </a:pPr>
            <a:r>
              <a:rPr kumimoji="1" lang="ja-JP" altLang="en-US" sz="2600" dirty="0" smtClean="0">
                <a:solidFill>
                  <a:schemeClr val="tx1">
                    <a:lumMod val="75000"/>
                    <a:lumOff val="25000"/>
                  </a:schemeClr>
                </a:solidFill>
              </a:rPr>
              <a:t>合　計　４７</a:t>
            </a:r>
            <a:r>
              <a:rPr kumimoji="1" lang="en-US" altLang="ja-JP" sz="2600" dirty="0" smtClean="0">
                <a:solidFill>
                  <a:schemeClr val="tx1">
                    <a:lumMod val="75000"/>
                    <a:lumOff val="25000"/>
                  </a:schemeClr>
                </a:solidFill>
              </a:rPr>
              <a:t>.</a:t>
            </a:r>
            <a:r>
              <a:rPr kumimoji="1" lang="ja-JP" altLang="en-US" sz="2600" dirty="0" smtClean="0">
                <a:solidFill>
                  <a:schemeClr val="tx1">
                    <a:lumMod val="75000"/>
                    <a:lumOff val="25000"/>
                  </a:schemeClr>
                </a:solidFill>
              </a:rPr>
              <a:t>１</a:t>
            </a:r>
            <a:r>
              <a:rPr lang="en-US" altLang="ja-JP" sz="2600" dirty="0" smtClean="0">
                <a:solidFill>
                  <a:schemeClr val="tx1">
                    <a:lumMod val="75000"/>
                    <a:lumOff val="25000"/>
                  </a:schemeClr>
                </a:solidFill>
              </a:rPr>
              <a:t>ha</a:t>
            </a:r>
            <a:endParaRPr kumimoji="1" lang="ja-JP" altLang="en-US" sz="2600" dirty="0">
              <a:solidFill>
                <a:schemeClr val="tx1">
                  <a:lumMod val="75000"/>
                  <a:lumOff val="25000"/>
                </a:schemeClr>
              </a:solidFill>
            </a:endParaRP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5</a:t>
            </a:fld>
            <a:endParaRPr kumimoji="1" lang="ja-JP" altLang="en-US"/>
          </a:p>
        </p:txBody>
      </p:sp>
      <p:sp>
        <p:nvSpPr>
          <p:cNvPr id="8" name="テキスト ボックス 7"/>
          <p:cNvSpPr txBox="1"/>
          <p:nvPr/>
        </p:nvSpPr>
        <p:spPr>
          <a:xfrm>
            <a:off x="395535" y="332656"/>
            <a:ext cx="8742847" cy="692696"/>
          </a:xfrm>
          <a:prstGeom prst="rect">
            <a:avLst/>
          </a:prstGeom>
          <a:noFill/>
        </p:spPr>
        <p:txBody>
          <a:bodyPr wrap="square" rtlCol="0">
            <a:noAutofit/>
          </a:bodyPr>
          <a:lstStyle/>
          <a:p>
            <a:r>
              <a:rPr kumimoji="1" lang="ja-JP" altLang="en-US" sz="4800" spc="350" dirty="0" smtClean="0">
                <a:ln w="9525">
                  <a:solidFill>
                    <a:schemeClr val="bg1"/>
                  </a:solidFill>
                </a:ln>
                <a:solidFill>
                  <a:schemeClr val="bg1"/>
                </a:solidFill>
              </a:rPr>
              <a:t>山下ふ頭の土地・建物</a:t>
            </a:r>
            <a:endParaRPr kumimoji="1" lang="ja-JP" altLang="en-US" sz="4800" spc="350" dirty="0">
              <a:ln w="9525">
                <a:solidFill>
                  <a:schemeClr val="bg1"/>
                </a:solidFill>
              </a:ln>
              <a:solidFill>
                <a:schemeClr val="bg1"/>
              </a:solidFill>
            </a:endParaRPr>
          </a:p>
        </p:txBody>
      </p:sp>
      <p:sp>
        <p:nvSpPr>
          <p:cNvPr id="6" name="テキスト ボックス 5"/>
          <p:cNvSpPr txBox="1"/>
          <p:nvPr/>
        </p:nvSpPr>
        <p:spPr>
          <a:xfrm>
            <a:off x="3923928" y="1772816"/>
            <a:ext cx="5760640" cy="4634926"/>
          </a:xfrm>
          <a:prstGeom prst="rect">
            <a:avLst/>
          </a:prstGeom>
          <a:noFill/>
        </p:spPr>
        <p:txBody>
          <a:bodyPr wrap="square" rtlCol="0">
            <a:noAutofit/>
          </a:bodyPr>
          <a:lstStyle/>
          <a:p>
            <a:pPr>
              <a:lnSpc>
                <a:spcPct val="150000"/>
              </a:lnSpc>
            </a:pPr>
            <a:r>
              <a:rPr kumimoji="1" lang="ja-JP" altLang="en-US" sz="2600" dirty="0" smtClean="0">
                <a:solidFill>
                  <a:schemeClr val="tx1">
                    <a:lumMod val="75000"/>
                    <a:lumOff val="25000"/>
                  </a:schemeClr>
                </a:solidFill>
              </a:rPr>
              <a:t>建　物</a:t>
            </a:r>
            <a:endParaRPr kumimoji="1" lang="en-US" altLang="ja-JP" sz="2600" dirty="0" smtClean="0">
              <a:solidFill>
                <a:schemeClr val="tx1">
                  <a:lumMod val="75000"/>
                  <a:lumOff val="25000"/>
                </a:schemeClr>
              </a:solidFill>
            </a:endParaRPr>
          </a:p>
          <a:p>
            <a:pPr>
              <a:lnSpc>
                <a:spcPct val="150000"/>
              </a:lnSpc>
            </a:pPr>
            <a:r>
              <a:rPr kumimoji="1" lang="ja-JP" altLang="en-US" sz="2600" dirty="0" smtClean="0">
                <a:solidFill>
                  <a:schemeClr val="tx1">
                    <a:lumMod val="75000"/>
                    <a:lumOff val="25000"/>
                  </a:schemeClr>
                </a:solidFill>
              </a:rPr>
              <a:t>国有</a:t>
            </a:r>
            <a:r>
              <a:rPr kumimoji="1" lang="ja-JP" altLang="en-US" sz="2600" dirty="0" smtClean="0">
                <a:solidFill>
                  <a:schemeClr val="tx1">
                    <a:lumMod val="75000"/>
                    <a:lumOff val="25000"/>
                  </a:schemeClr>
                </a:solidFill>
              </a:rPr>
              <a:t>建物　　　　　　３</a:t>
            </a:r>
            <a:r>
              <a:rPr kumimoji="1" lang="ja-JP" altLang="en-US" sz="2000" dirty="0" smtClean="0">
                <a:solidFill>
                  <a:schemeClr val="tx1">
                    <a:lumMod val="75000"/>
                    <a:lumOff val="25000"/>
                  </a:schemeClr>
                </a:solidFill>
              </a:rPr>
              <a:t>棟</a:t>
            </a:r>
            <a:endParaRPr kumimoji="1" lang="en-US" altLang="ja-JP" sz="2000" dirty="0" smtClean="0">
              <a:solidFill>
                <a:schemeClr val="tx1">
                  <a:lumMod val="75000"/>
                  <a:lumOff val="25000"/>
                </a:schemeClr>
              </a:solidFill>
            </a:endParaRPr>
          </a:p>
          <a:p>
            <a:pPr>
              <a:lnSpc>
                <a:spcPct val="150000"/>
              </a:lnSpc>
            </a:pPr>
            <a:r>
              <a:rPr lang="ja-JP" altLang="en-US" sz="2600" dirty="0" smtClean="0">
                <a:solidFill>
                  <a:schemeClr val="tx1">
                    <a:lumMod val="75000"/>
                    <a:lumOff val="25000"/>
                  </a:schemeClr>
                </a:solidFill>
              </a:rPr>
              <a:t>県有建物　　　　　　１</a:t>
            </a:r>
            <a:r>
              <a:rPr lang="ja-JP" altLang="en-US" sz="2000" dirty="0">
                <a:solidFill>
                  <a:prstClr val="black">
                    <a:lumMod val="75000"/>
                    <a:lumOff val="25000"/>
                  </a:prstClr>
                </a:solidFill>
              </a:rPr>
              <a:t>棟</a:t>
            </a:r>
            <a:r>
              <a:rPr lang="ja-JP" altLang="en-US" sz="2600" dirty="0" smtClean="0">
                <a:solidFill>
                  <a:schemeClr val="tx1">
                    <a:lumMod val="75000"/>
                    <a:lumOff val="25000"/>
                  </a:schemeClr>
                </a:solidFill>
              </a:rPr>
              <a:t>（交番）</a:t>
            </a:r>
            <a:endParaRPr lang="en-US" altLang="ja-JP" sz="2600" dirty="0" smtClean="0">
              <a:solidFill>
                <a:schemeClr val="tx1">
                  <a:lumMod val="75000"/>
                  <a:lumOff val="25000"/>
                </a:schemeClr>
              </a:solidFill>
            </a:endParaRPr>
          </a:p>
          <a:p>
            <a:pPr>
              <a:lnSpc>
                <a:spcPct val="150000"/>
              </a:lnSpc>
            </a:pPr>
            <a:r>
              <a:rPr kumimoji="1" lang="ja-JP" altLang="en-US" sz="2600" dirty="0" smtClean="0">
                <a:solidFill>
                  <a:srgbClr val="CC0000"/>
                </a:solidFill>
              </a:rPr>
              <a:t>民有建物（倉庫）　２４</a:t>
            </a:r>
            <a:r>
              <a:rPr lang="ja-JP" altLang="en-US" sz="2000" dirty="0" smtClean="0">
                <a:solidFill>
                  <a:srgbClr val="CC0000"/>
                </a:solidFill>
              </a:rPr>
              <a:t>棟</a:t>
            </a:r>
            <a:endParaRPr kumimoji="1" lang="en-US" altLang="ja-JP" sz="2600" dirty="0" smtClean="0">
              <a:solidFill>
                <a:srgbClr val="CC0000"/>
              </a:solidFill>
            </a:endParaRPr>
          </a:p>
          <a:p>
            <a:pPr>
              <a:lnSpc>
                <a:spcPct val="150000"/>
              </a:lnSpc>
            </a:pPr>
            <a:r>
              <a:rPr lang="ja-JP" altLang="en-US" sz="2600" dirty="0" smtClean="0">
                <a:solidFill>
                  <a:srgbClr val="CC0000"/>
                </a:solidFill>
              </a:rPr>
              <a:t>同</a:t>
            </a:r>
            <a:r>
              <a:rPr lang="en-US" altLang="ja-JP" sz="2600" dirty="0" smtClean="0">
                <a:solidFill>
                  <a:srgbClr val="CC0000"/>
                </a:solidFill>
              </a:rPr>
              <a:t>(</a:t>
            </a:r>
            <a:r>
              <a:rPr lang="ja-JP" altLang="en-US" sz="2600" dirty="0" smtClean="0">
                <a:solidFill>
                  <a:srgbClr val="CC0000"/>
                </a:solidFill>
              </a:rPr>
              <a:t>事務所等</a:t>
            </a:r>
            <a:r>
              <a:rPr lang="en-US" altLang="ja-JP" sz="2600" dirty="0" smtClean="0">
                <a:solidFill>
                  <a:srgbClr val="CC0000"/>
                </a:solidFill>
              </a:rPr>
              <a:t>)</a:t>
            </a:r>
            <a:r>
              <a:rPr lang="ja-JP" altLang="en-US" sz="2600" dirty="0" smtClean="0">
                <a:solidFill>
                  <a:srgbClr val="CC0000"/>
                </a:solidFill>
              </a:rPr>
              <a:t>　　　　６</a:t>
            </a:r>
            <a:r>
              <a:rPr lang="ja-JP" altLang="en-US" sz="2000" dirty="0">
                <a:solidFill>
                  <a:srgbClr val="CC0000"/>
                </a:solidFill>
              </a:rPr>
              <a:t>棟</a:t>
            </a:r>
            <a:endParaRPr lang="en-US" altLang="ja-JP" sz="2600" dirty="0" smtClean="0">
              <a:solidFill>
                <a:srgbClr val="CC0000"/>
              </a:solidFill>
            </a:endParaRPr>
          </a:p>
          <a:p>
            <a:pPr>
              <a:lnSpc>
                <a:spcPct val="150000"/>
              </a:lnSpc>
            </a:pPr>
            <a:r>
              <a:rPr kumimoji="1" lang="ja-JP" altLang="en-US" sz="2600" dirty="0">
                <a:solidFill>
                  <a:schemeClr val="tx1">
                    <a:lumMod val="75000"/>
                    <a:lumOff val="25000"/>
                  </a:schemeClr>
                </a:solidFill>
              </a:rPr>
              <a:t>市有</a:t>
            </a:r>
            <a:r>
              <a:rPr kumimoji="1" lang="ja-JP" altLang="en-US" sz="2600" dirty="0" smtClean="0">
                <a:solidFill>
                  <a:schemeClr val="tx1">
                    <a:lumMod val="75000"/>
                    <a:lumOff val="25000"/>
                  </a:schemeClr>
                </a:solidFill>
              </a:rPr>
              <a:t>建物</a:t>
            </a:r>
            <a:r>
              <a:rPr kumimoji="1" lang="en-US" altLang="ja-JP" sz="2600" dirty="0" smtClean="0">
                <a:solidFill>
                  <a:schemeClr val="tx1">
                    <a:lumMod val="75000"/>
                    <a:lumOff val="25000"/>
                  </a:schemeClr>
                </a:solidFill>
              </a:rPr>
              <a:t>(</a:t>
            </a:r>
            <a:r>
              <a:rPr kumimoji="1" lang="ja-JP" altLang="en-US" sz="2600" dirty="0" smtClean="0">
                <a:solidFill>
                  <a:schemeClr val="tx1">
                    <a:lumMod val="75000"/>
                    <a:lumOff val="25000"/>
                  </a:schemeClr>
                </a:solidFill>
              </a:rPr>
              <a:t>公共上屋</a:t>
            </a:r>
            <a:r>
              <a:rPr kumimoji="1" lang="en-US" altLang="ja-JP" sz="2600" dirty="0" smtClean="0">
                <a:solidFill>
                  <a:schemeClr val="tx1">
                    <a:lumMod val="75000"/>
                    <a:lumOff val="25000"/>
                  </a:schemeClr>
                </a:solidFill>
              </a:rPr>
              <a:t>)</a:t>
            </a:r>
            <a:r>
              <a:rPr kumimoji="1" lang="ja-JP" altLang="en-US" sz="2600" dirty="0" smtClean="0">
                <a:solidFill>
                  <a:schemeClr val="tx1">
                    <a:lumMod val="75000"/>
                    <a:lumOff val="25000"/>
                  </a:schemeClr>
                </a:solidFill>
              </a:rPr>
              <a:t>１１</a:t>
            </a:r>
            <a:r>
              <a:rPr lang="ja-JP" altLang="en-US" sz="2000" dirty="0">
                <a:solidFill>
                  <a:prstClr val="black">
                    <a:lumMod val="75000"/>
                    <a:lumOff val="25000"/>
                  </a:prstClr>
                </a:solidFill>
              </a:rPr>
              <a:t>棟</a:t>
            </a:r>
            <a:endParaRPr kumimoji="1" lang="en-US" altLang="ja-JP" sz="2600" dirty="0" smtClean="0">
              <a:solidFill>
                <a:schemeClr val="tx1">
                  <a:lumMod val="75000"/>
                  <a:lumOff val="25000"/>
                </a:schemeClr>
              </a:solidFill>
            </a:endParaRPr>
          </a:p>
          <a:p>
            <a:pPr>
              <a:lnSpc>
                <a:spcPct val="150000"/>
              </a:lnSpc>
            </a:pPr>
            <a:r>
              <a:rPr lang="ja-JP" altLang="en-US" sz="2600" dirty="0" smtClean="0">
                <a:solidFill>
                  <a:schemeClr val="tx1">
                    <a:lumMod val="75000"/>
                    <a:lumOff val="25000"/>
                  </a:schemeClr>
                </a:solidFill>
              </a:rPr>
              <a:t>同</a:t>
            </a:r>
            <a:r>
              <a:rPr lang="en-US" altLang="ja-JP" sz="2600" dirty="0" smtClean="0">
                <a:solidFill>
                  <a:schemeClr val="tx1">
                    <a:lumMod val="75000"/>
                    <a:lumOff val="25000"/>
                  </a:schemeClr>
                </a:solidFill>
              </a:rPr>
              <a:t>(</a:t>
            </a:r>
            <a:r>
              <a:rPr lang="ja-JP" altLang="en-US" sz="2600" dirty="0" smtClean="0">
                <a:solidFill>
                  <a:schemeClr val="tx1">
                    <a:lumMod val="75000"/>
                    <a:lumOff val="25000"/>
                  </a:schemeClr>
                </a:solidFill>
              </a:rPr>
              <a:t>事務所等</a:t>
            </a:r>
            <a:r>
              <a:rPr lang="en-US" altLang="ja-JP" sz="2600" dirty="0" smtClean="0">
                <a:solidFill>
                  <a:schemeClr val="tx1">
                    <a:lumMod val="75000"/>
                    <a:lumOff val="25000"/>
                  </a:schemeClr>
                </a:solidFill>
              </a:rPr>
              <a:t>)</a:t>
            </a:r>
            <a:r>
              <a:rPr lang="ja-JP" altLang="en-US" sz="2600" dirty="0" smtClean="0">
                <a:solidFill>
                  <a:schemeClr val="tx1">
                    <a:lumMod val="75000"/>
                    <a:lumOff val="25000"/>
                  </a:schemeClr>
                </a:solidFill>
              </a:rPr>
              <a:t>　　　　４</a:t>
            </a:r>
            <a:r>
              <a:rPr lang="ja-JP" altLang="en-US" sz="2000" dirty="0" smtClean="0">
                <a:solidFill>
                  <a:prstClr val="black">
                    <a:lumMod val="75000"/>
                    <a:lumOff val="25000"/>
                  </a:prstClr>
                </a:solidFill>
              </a:rPr>
              <a:t>棟</a:t>
            </a:r>
            <a:endParaRPr kumimoji="1" lang="en-US" altLang="ja-JP" sz="2600" dirty="0" smtClean="0">
              <a:solidFill>
                <a:schemeClr val="tx1">
                  <a:lumMod val="75000"/>
                  <a:lumOff val="25000"/>
                </a:schemeClr>
              </a:solidFill>
            </a:endParaRPr>
          </a:p>
          <a:p>
            <a:pPr>
              <a:lnSpc>
                <a:spcPct val="150000"/>
              </a:lnSpc>
            </a:pPr>
            <a:r>
              <a:rPr kumimoji="1" lang="ja-JP" altLang="en-US" sz="2600" dirty="0" smtClean="0">
                <a:solidFill>
                  <a:schemeClr val="tx1">
                    <a:lumMod val="75000"/>
                    <a:lumOff val="25000"/>
                  </a:schemeClr>
                </a:solidFill>
              </a:rPr>
              <a:t>合　計　　　　　　４９</a:t>
            </a:r>
            <a:r>
              <a:rPr kumimoji="1" lang="ja-JP" altLang="en-US" sz="2000" dirty="0" smtClean="0">
                <a:solidFill>
                  <a:schemeClr val="tx1">
                    <a:lumMod val="75000"/>
                    <a:lumOff val="25000"/>
                  </a:schemeClr>
                </a:solidFill>
              </a:rPr>
              <a:t>棟</a:t>
            </a:r>
            <a:endParaRPr kumimoji="1" lang="ja-JP" altLang="en-US" sz="2000" dirty="0">
              <a:solidFill>
                <a:schemeClr val="tx1">
                  <a:lumMod val="75000"/>
                  <a:lumOff val="25000"/>
                </a:schemeClr>
              </a:solidFill>
            </a:endParaRPr>
          </a:p>
        </p:txBody>
      </p:sp>
      <p:cxnSp>
        <p:nvCxnSpPr>
          <p:cNvPr id="5" name="直線コネクタ 4"/>
          <p:cNvCxnSpPr/>
          <p:nvPr/>
        </p:nvCxnSpPr>
        <p:spPr>
          <a:xfrm>
            <a:off x="395535" y="2348880"/>
            <a:ext cx="3240361" cy="0"/>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3923926" y="2348880"/>
            <a:ext cx="5112000" cy="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539552" y="4221088"/>
            <a:ext cx="2916000"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995936" y="6021288"/>
            <a:ext cx="446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2544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7544" y="1916832"/>
            <a:ext cx="8424936" cy="3528392"/>
          </a:xfrm>
          <a:prstGeom prst="rect">
            <a:avLst/>
          </a:prstGeom>
          <a:noFill/>
        </p:spPr>
        <p:txBody>
          <a:bodyPr wrap="square" rtlCol="0">
            <a:noAutofit/>
          </a:bodyPr>
          <a:lstStyle/>
          <a:p>
            <a:pPr>
              <a:lnSpc>
                <a:spcPct val="150000"/>
              </a:lnSpc>
            </a:pPr>
            <a:r>
              <a:rPr lang="ja-JP" altLang="en-US" sz="2800" dirty="0" smtClean="0">
                <a:solidFill>
                  <a:schemeClr val="tx1">
                    <a:lumMod val="75000"/>
                    <a:lumOff val="25000"/>
                  </a:schemeClr>
                </a:solidFill>
              </a:rPr>
              <a:t>「山下ふ頭の持つ大規模な開発空間や静穏な水域などの立地特性を生かし、観光・</a:t>
            </a:r>
            <a:r>
              <a:rPr lang="en-US" altLang="ja-JP" sz="2800" dirty="0" smtClean="0">
                <a:solidFill>
                  <a:schemeClr val="tx1">
                    <a:lumMod val="75000"/>
                    <a:lumOff val="25000"/>
                  </a:schemeClr>
                </a:solidFill>
              </a:rPr>
              <a:t>MICE</a:t>
            </a:r>
            <a:r>
              <a:rPr lang="ja-JP" altLang="en-US" sz="2800" dirty="0" smtClean="0">
                <a:solidFill>
                  <a:schemeClr val="tx1">
                    <a:lumMod val="75000"/>
                    <a:lumOff val="25000"/>
                  </a:schemeClr>
                </a:solidFill>
              </a:rPr>
              <a:t>機能を中心として、</a:t>
            </a:r>
            <a:r>
              <a:rPr lang="ja-JP" altLang="en-US" sz="2800" dirty="0" smtClean="0">
                <a:solidFill>
                  <a:srgbClr val="CC0000"/>
                </a:solidFill>
              </a:rPr>
              <a:t>これまでの横浜にはなかった新たな賑わいの拠点となる</a:t>
            </a:r>
            <a:r>
              <a:rPr lang="en-US" altLang="ja-JP" sz="2800" dirty="0" smtClean="0">
                <a:solidFill>
                  <a:srgbClr val="CC0000"/>
                </a:solidFill>
              </a:rPr>
              <a:t>『</a:t>
            </a:r>
            <a:r>
              <a:rPr lang="ja-JP" altLang="en-US" sz="2800" dirty="0" smtClean="0">
                <a:solidFill>
                  <a:srgbClr val="CC0000"/>
                </a:solidFill>
              </a:rPr>
              <a:t>ハーバーリゾートの形成</a:t>
            </a:r>
            <a:r>
              <a:rPr lang="en-US" altLang="ja-JP" sz="2800" dirty="0" smtClean="0">
                <a:solidFill>
                  <a:srgbClr val="CC0000"/>
                </a:solidFill>
              </a:rPr>
              <a:t>』</a:t>
            </a:r>
            <a:r>
              <a:rPr lang="ja-JP" altLang="en-US" sz="2800" dirty="0" smtClean="0">
                <a:solidFill>
                  <a:schemeClr val="tx1">
                    <a:lumMod val="75000"/>
                    <a:lumOff val="25000"/>
                  </a:schemeClr>
                </a:solidFill>
              </a:rPr>
              <a:t>を目指します。」（２３頁）</a:t>
            </a: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　</a:t>
            </a:r>
            <a:endParaRPr lang="en-US" altLang="ja-JP" sz="2800" dirty="0" smtClean="0">
              <a:solidFill>
                <a:schemeClr val="tx1">
                  <a:lumMod val="75000"/>
                  <a:lumOff val="25000"/>
                </a:schemeClr>
              </a:solidFill>
            </a:endParaRPr>
          </a:p>
        </p:txBody>
      </p:sp>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p:cNvSpPr txBox="1"/>
          <p:nvPr/>
        </p:nvSpPr>
        <p:spPr>
          <a:xfrm>
            <a:off x="395535" y="404664"/>
            <a:ext cx="8742847" cy="692696"/>
          </a:xfrm>
          <a:prstGeom prst="rect">
            <a:avLst/>
          </a:prstGeom>
          <a:noFill/>
        </p:spPr>
        <p:txBody>
          <a:bodyPr wrap="square" rtlCol="0">
            <a:noAutofit/>
          </a:bodyPr>
          <a:lstStyle/>
          <a:p>
            <a:r>
              <a:rPr kumimoji="1" lang="ja-JP" altLang="en-US" sz="4000" spc="250" dirty="0" smtClean="0">
                <a:ln w="9525">
                  <a:solidFill>
                    <a:schemeClr val="bg1"/>
                  </a:solidFill>
                </a:ln>
                <a:solidFill>
                  <a:schemeClr val="bg1"/>
                </a:solidFill>
              </a:rPr>
              <a:t>山下ふ頭再開発基本計画</a:t>
            </a:r>
            <a:r>
              <a:rPr kumimoji="1" lang="en-US" altLang="ja-JP" sz="4000" spc="250" dirty="0" smtClean="0">
                <a:ln w="9525">
                  <a:solidFill>
                    <a:schemeClr val="bg1"/>
                  </a:solidFill>
                </a:ln>
                <a:solidFill>
                  <a:schemeClr val="bg1"/>
                </a:solidFill>
              </a:rPr>
              <a:t>(2015.9)</a:t>
            </a:r>
            <a:endParaRPr kumimoji="1" lang="ja-JP" altLang="en-US" sz="4000" spc="250" dirty="0">
              <a:ln w="9525">
                <a:solidFill>
                  <a:schemeClr val="bg1"/>
                </a:solidFill>
              </a:ln>
              <a:solidFill>
                <a:schemeClr val="bg1"/>
              </a:solidFill>
            </a:endParaRPr>
          </a:p>
        </p:txBody>
      </p:sp>
      <p:sp>
        <p:nvSpPr>
          <p:cNvPr id="5" name="スライド番号プレースホルダー 4"/>
          <p:cNvSpPr>
            <a:spLocks noGrp="1"/>
          </p:cNvSpPr>
          <p:nvPr>
            <p:ph type="sldNum" sz="quarter" idx="12"/>
          </p:nvPr>
        </p:nvSpPr>
        <p:spPr/>
        <p:txBody>
          <a:bodyPr/>
          <a:lstStyle/>
          <a:p>
            <a:fld id="{53A60D6B-5871-4EA0-B2BD-B9F57213DA19}" type="slidenum">
              <a:rPr kumimoji="1" lang="ja-JP" altLang="en-US" smtClean="0"/>
              <a:t>6</a:t>
            </a:fld>
            <a:endParaRPr kumimoji="1" lang="ja-JP" altLang="en-US"/>
          </a:p>
        </p:txBody>
      </p:sp>
    </p:spTree>
    <p:extLst>
      <p:ext uri="{BB962C8B-B14F-4D97-AF65-F5344CB8AC3E}">
        <p14:creationId xmlns:p14="http://schemas.microsoft.com/office/powerpoint/2010/main" val="707929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7544" y="1916832"/>
            <a:ext cx="8424936" cy="1512168"/>
          </a:xfrm>
          <a:prstGeom prst="rect">
            <a:avLst/>
          </a:prstGeom>
          <a:noFill/>
        </p:spPr>
        <p:txBody>
          <a:bodyPr wrap="square" rtlCol="0">
            <a:noAutofit/>
          </a:bodyPr>
          <a:lstStyle/>
          <a:p>
            <a:pPr>
              <a:lnSpc>
                <a:spcPct val="150000"/>
              </a:lnSpc>
            </a:pPr>
            <a:r>
              <a:rPr lang="ja-JP" altLang="en-US" sz="2800" dirty="0" smtClean="0">
                <a:solidFill>
                  <a:schemeClr val="tx1">
                    <a:lumMod val="75000"/>
                    <a:lumOff val="25000"/>
                  </a:schemeClr>
                </a:solidFill>
              </a:rPr>
              <a:t>「事業実施に向けては</a:t>
            </a:r>
            <a:r>
              <a:rPr lang="en-US" altLang="ja-JP" sz="2800" dirty="0" smtClean="0">
                <a:solidFill>
                  <a:schemeClr val="tx1">
                    <a:lumMod val="75000"/>
                    <a:lumOff val="25000"/>
                  </a:schemeClr>
                </a:solidFill>
              </a:rPr>
              <a:t>…</a:t>
            </a:r>
            <a:r>
              <a:rPr lang="ja-JP" altLang="en-US" sz="2800" dirty="0" smtClean="0">
                <a:solidFill>
                  <a:srgbClr val="CC0000"/>
                </a:solidFill>
              </a:rPr>
              <a:t>関連計画</a:t>
            </a:r>
            <a:r>
              <a:rPr lang="ja-JP" altLang="en-US" sz="2800" dirty="0" smtClean="0">
                <a:solidFill>
                  <a:schemeClr val="tx1">
                    <a:lumMod val="75000"/>
                    <a:lumOff val="25000"/>
                  </a:schemeClr>
                </a:solidFill>
              </a:rPr>
              <a:t>との整合性を</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dirty="0" smtClean="0">
                <a:solidFill>
                  <a:schemeClr val="tx1">
                    <a:lumMod val="75000"/>
                    <a:lumOff val="25000"/>
                  </a:schemeClr>
                </a:solidFill>
              </a:rPr>
              <a:t>　踏まえて進める。」（</a:t>
            </a:r>
            <a:r>
              <a:rPr lang="ja-JP" altLang="en-US" sz="2800" dirty="0">
                <a:solidFill>
                  <a:schemeClr val="tx1">
                    <a:lumMod val="75000"/>
                    <a:lumOff val="25000"/>
                  </a:schemeClr>
                </a:solidFill>
              </a:rPr>
              <a:t>５５</a:t>
            </a:r>
            <a:r>
              <a:rPr lang="ja-JP" altLang="en-US" sz="2800" dirty="0" smtClean="0">
                <a:solidFill>
                  <a:schemeClr val="tx1">
                    <a:lumMod val="75000"/>
                    <a:lumOff val="25000"/>
                  </a:schemeClr>
                </a:solidFill>
              </a:rPr>
              <a:t>頁）</a:t>
            </a: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　</a:t>
            </a:r>
            <a:endParaRPr lang="en-US" altLang="ja-JP" sz="2800" dirty="0" smtClean="0">
              <a:solidFill>
                <a:schemeClr val="tx1">
                  <a:lumMod val="75000"/>
                  <a:lumOff val="25000"/>
                </a:schemeClr>
              </a:solidFill>
            </a:endParaRPr>
          </a:p>
        </p:txBody>
      </p:sp>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p:cNvSpPr txBox="1"/>
          <p:nvPr/>
        </p:nvSpPr>
        <p:spPr>
          <a:xfrm>
            <a:off x="395535" y="404664"/>
            <a:ext cx="8742847" cy="692696"/>
          </a:xfrm>
          <a:prstGeom prst="rect">
            <a:avLst/>
          </a:prstGeom>
          <a:noFill/>
        </p:spPr>
        <p:txBody>
          <a:bodyPr wrap="square" rtlCol="0">
            <a:noAutofit/>
          </a:bodyPr>
          <a:lstStyle/>
          <a:p>
            <a:r>
              <a:rPr kumimoji="1" lang="ja-JP" altLang="en-US" sz="4000" spc="250" dirty="0" smtClean="0">
                <a:ln w="9525">
                  <a:solidFill>
                    <a:schemeClr val="bg1"/>
                  </a:solidFill>
                </a:ln>
                <a:solidFill>
                  <a:schemeClr val="bg1"/>
                </a:solidFill>
              </a:rPr>
              <a:t>山下ふ頭再開発基本計画</a:t>
            </a:r>
            <a:r>
              <a:rPr kumimoji="1" lang="en-US" altLang="ja-JP" sz="4000" spc="250" dirty="0" smtClean="0">
                <a:ln w="9525">
                  <a:solidFill>
                    <a:schemeClr val="bg1"/>
                  </a:solidFill>
                </a:ln>
                <a:solidFill>
                  <a:schemeClr val="bg1"/>
                </a:solidFill>
              </a:rPr>
              <a:t>(2015.9)</a:t>
            </a:r>
            <a:endParaRPr kumimoji="1" lang="ja-JP" altLang="en-US" sz="4000" spc="250" dirty="0">
              <a:ln w="9525">
                <a:solidFill>
                  <a:schemeClr val="bg1"/>
                </a:solidFill>
              </a:ln>
              <a:solidFill>
                <a:schemeClr val="bg1"/>
              </a:solidFill>
            </a:endParaRPr>
          </a:p>
        </p:txBody>
      </p:sp>
      <p:sp>
        <p:nvSpPr>
          <p:cNvPr id="5" name="スライド番号プレースホルダー 4"/>
          <p:cNvSpPr>
            <a:spLocks noGrp="1"/>
          </p:cNvSpPr>
          <p:nvPr>
            <p:ph type="sldNum" sz="quarter" idx="12"/>
          </p:nvPr>
        </p:nvSpPr>
        <p:spPr/>
        <p:txBody>
          <a:bodyPr/>
          <a:lstStyle/>
          <a:p>
            <a:fld id="{53A60D6B-5871-4EA0-B2BD-B9F57213DA19}" type="slidenum">
              <a:rPr kumimoji="1" lang="ja-JP" altLang="en-US" smtClean="0"/>
              <a:t>7</a:t>
            </a:fld>
            <a:endParaRPr kumimoji="1" lang="ja-JP" altLang="en-US"/>
          </a:p>
        </p:txBody>
      </p:sp>
      <p:sp>
        <p:nvSpPr>
          <p:cNvPr id="6" name="テキスト ボックス 5"/>
          <p:cNvSpPr txBox="1"/>
          <p:nvPr/>
        </p:nvSpPr>
        <p:spPr>
          <a:xfrm>
            <a:off x="467544" y="3861048"/>
            <a:ext cx="8424936" cy="2736304"/>
          </a:xfrm>
          <a:prstGeom prst="rect">
            <a:avLst/>
          </a:prstGeom>
          <a:noFill/>
        </p:spPr>
        <p:txBody>
          <a:bodyPr wrap="square" rtlCol="0">
            <a:noAutofit/>
          </a:bodyPr>
          <a:lstStyle/>
          <a:p>
            <a:pPr>
              <a:spcAft>
                <a:spcPts val="1800"/>
              </a:spcAft>
            </a:pPr>
            <a:r>
              <a:rPr lang="ja-JP" altLang="en-US" sz="2800" dirty="0" smtClean="0">
                <a:solidFill>
                  <a:schemeClr val="tx1">
                    <a:lumMod val="75000"/>
                    <a:lumOff val="25000"/>
                  </a:schemeClr>
                </a:solidFill>
              </a:rPr>
              <a:t>「関連計画」とは、</a:t>
            </a:r>
            <a:endParaRPr lang="en-US" altLang="ja-JP" sz="2800" dirty="0" smtClean="0">
              <a:solidFill>
                <a:schemeClr val="tx1">
                  <a:lumMod val="75000"/>
                  <a:lumOff val="25000"/>
                </a:schemeClr>
              </a:solidFill>
            </a:endParaRPr>
          </a:p>
          <a:p>
            <a:pPr>
              <a:spcAft>
                <a:spcPts val="1800"/>
              </a:spcAft>
            </a:pPr>
            <a:r>
              <a:rPr lang="ja-JP" altLang="en-US" sz="2800" dirty="0" smtClean="0">
                <a:solidFill>
                  <a:schemeClr val="tx1">
                    <a:lumMod val="75000"/>
                    <a:lumOff val="25000"/>
                  </a:schemeClr>
                </a:solidFill>
              </a:rPr>
              <a:t>　①中期４カ年計画２０１４－２０１７</a:t>
            </a:r>
            <a:r>
              <a:rPr lang="en-US" altLang="ja-JP" sz="2800" dirty="0" smtClean="0">
                <a:solidFill>
                  <a:schemeClr val="tx1">
                    <a:lumMod val="75000"/>
                    <a:lumOff val="25000"/>
                  </a:schemeClr>
                </a:solidFill>
              </a:rPr>
              <a:t>(2014.12)</a:t>
            </a:r>
            <a:br>
              <a:rPr lang="en-US" altLang="ja-JP" sz="2800" dirty="0" smtClean="0">
                <a:solidFill>
                  <a:schemeClr val="tx1">
                    <a:lumMod val="75000"/>
                    <a:lumOff val="25000"/>
                  </a:schemeClr>
                </a:solidFill>
              </a:rPr>
            </a:br>
            <a:r>
              <a:rPr lang="ja-JP" altLang="en-US" sz="2800" dirty="0" smtClean="0">
                <a:solidFill>
                  <a:schemeClr val="tx1">
                    <a:lumMod val="75000"/>
                    <a:lumOff val="25000"/>
                  </a:schemeClr>
                </a:solidFill>
              </a:rPr>
              <a:t>　　　　</a:t>
            </a:r>
            <a:r>
              <a:rPr lang="en-US" altLang="ja-JP" sz="2800" dirty="0" smtClean="0">
                <a:solidFill>
                  <a:schemeClr val="tx1">
                    <a:lumMod val="75000"/>
                    <a:lumOff val="25000"/>
                  </a:schemeClr>
                </a:solidFill>
              </a:rPr>
              <a:t>…</a:t>
            </a:r>
            <a:r>
              <a:rPr lang="ja-JP" altLang="en-US" sz="2800" dirty="0" smtClean="0">
                <a:solidFill>
                  <a:srgbClr val="CC0000"/>
                </a:solidFill>
              </a:rPr>
              <a:t>ＩＲの活用を検討する</a:t>
            </a:r>
            <a:endParaRPr lang="en-US" altLang="ja-JP" sz="2800" dirty="0" smtClean="0">
              <a:solidFill>
                <a:srgbClr val="CC0000"/>
              </a:solidFill>
            </a:endParaRPr>
          </a:p>
          <a:p>
            <a:pPr>
              <a:spcAft>
                <a:spcPts val="1800"/>
              </a:spcAft>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②都市臨海部再生マスタープラン　　</a:t>
            </a:r>
            <a:r>
              <a:rPr lang="en-US" altLang="ja-JP" sz="2800" dirty="0" smtClean="0">
                <a:solidFill>
                  <a:schemeClr val="tx1">
                    <a:lumMod val="75000"/>
                    <a:lumOff val="25000"/>
                  </a:schemeClr>
                </a:solidFill>
              </a:rPr>
              <a:t>(2015. 3)</a:t>
            </a:r>
            <a:br>
              <a:rPr lang="en-US" altLang="ja-JP" sz="2800" dirty="0" smtClean="0">
                <a:solidFill>
                  <a:schemeClr val="tx1">
                    <a:lumMod val="75000"/>
                    <a:lumOff val="25000"/>
                  </a:schemeClr>
                </a:solidFill>
              </a:rPr>
            </a:b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　　　</a:t>
            </a:r>
            <a:r>
              <a:rPr lang="en-US" altLang="ja-JP" sz="2800" dirty="0" smtClean="0">
                <a:solidFill>
                  <a:schemeClr val="tx1">
                    <a:lumMod val="75000"/>
                    <a:lumOff val="25000"/>
                  </a:schemeClr>
                </a:solidFill>
              </a:rPr>
              <a:t>…</a:t>
            </a:r>
            <a:r>
              <a:rPr lang="ja-JP" altLang="en-US" sz="2800" dirty="0" smtClean="0">
                <a:solidFill>
                  <a:srgbClr val="CC0000"/>
                </a:solidFill>
              </a:rPr>
              <a:t>ＩＲの導入を検討する</a:t>
            </a:r>
            <a:r>
              <a:rPr lang="ja-JP" altLang="en-US" sz="2800" dirty="0">
                <a:solidFill>
                  <a:srgbClr val="CC0000"/>
                </a:solidFill>
              </a:rPr>
              <a:t>　</a:t>
            </a:r>
            <a:r>
              <a:rPr lang="ja-JP" altLang="en-US" sz="2800" dirty="0" smtClean="0">
                <a:solidFill>
                  <a:schemeClr val="tx1">
                    <a:lumMod val="75000"/>
                    <a:lumOff val="25000"/>
                  </a:schemeClr>
                </a:solidFill>
              </a:rPr>
              <a:t>　</a:t>
            </a:r>
            <a:endParaRPr lang="en-US" altLang="ja-JP" sz="2800" dirty="0" smtClean="0">
              <a:solidFill>
                <a:schemeClr val="tx1">
                  <a:lumMod val="75000"/>
                  <a:lumOff val="25000"/>
                </a:schemeClr>
              </a:solidFill>
            </a:endParaRPr>
          </a:p>
        </p:txBody>
      </p:sp>
    </p:spTree>
    <p:extLst>
      <p:ext uri="{BB962C8B-B14F-4D97-AF65-F5344CB8AC3E}">
        <p14:creationId xmlns:p14="http://schemas.microsoft.com/office/powerpoint/2010/main" val="4031730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p:cNvSpPr txBox="1"/>
          <p:nvPr/>
        </p:nvSpPr>
        <p:spPr>
          <a:xfrm>
            <a:off x="395535" y="404664"/>
            <a:ext cx="8742847" cy="692696"/>
          </a:xfrm>
          <a:prstGeom prst="rect">
            <a:avLst/>
          </a:prstGeom>
          <a:noFill/>
        </p:spPr>
        <p:txBody>
          <a:bodyPr wrap="square" rtlCol="0">
            <a:noAutofit/>
          </a:bodyPr>
          <a:lstStyle/>
          <a:p>
            <a:r>
              <a:rPr kumimoji="1" lang="ja-JP" altLang="en-US" sz="4000" spc="250" dirty="0" smtClean="0">
                <a:ln w="9525">
                  <a:solidFill>
                    <a:schemeClr val="bg1"/>
                  </a:solidFill>
                </a:ln>
                <a:solidFill>
                  <a:schemeClr val="bg1"/>
                </a:solidFill>
              </a:rPr>
              <a:t>ＩＲ基本法を先取りした市の計画</a:t>
            </a:r>
            <a:endParaRPr kumimoji="1" lang="ja-JP" altLang="en-US" sz="4000" spc="250" dirty="0">
              <a:ln w="9525">
                <a:solidFill>
                  <a:schemeClr val="bg1"/>
                </a:solidFill>
              </a:ln>
              <a:solidFill>
                <a:schemeClr val="bg1"/>
              </a:solidFill>
            </a:endParaRPr>
          </a:p>
        </p:txBody>
      </p:sp>
      <p:sp>
        <p:nvSpPr>
          <p:cNvPr id="5" name="スライド番号プレースホルダー 4"/>
          <p:cNvSpPr>
            <a:spLocks noGrp="1"/>
          </p:cNvSpPr>
          <p:nvPr>
            <p:ph type="sldNum" sz="quarter" idx="12"/>
          </p:nvPr>
        </p:nvSpPr>
        <p:spPr/>
        <p:txBody>
          <a:bodyPr/>
          <a:lstStyle/>
          <a:p>
            <a:fld id="{53A60D6B-5871-4EA0-B2BD-B9F57213DA19}" type="slidenum">
              <a:rPr kumimoji="1" lang="ja-JP" altLang="en-US" smtClean="0"/>
              <a:t>8</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922753829"/>
              </p:ext>
            </p:extLst>
          </p:nvPr>
        </p:nvGraphicFramePr>
        <p:xfrm>
          <a:off x="251520" y="1628800"/>
          <a:ext cx="8784977" cy="4625672"/>
        </p:xfrm>
        <a:graphic>
          <a:graphicData uri="http://schemas.openxmlformats.org/drawingml/2006/table">
            <a:tbl>
              <a:tblPr>
                <a:tableStyleId>{2D5ABB26-0587-4C30-8999-92F81FD0307C}</a:tableStyleId>
              </a:tblPr>
              <a:tblGrid>
                <a:gridCol w="1201365"/>
                <a:gridCol w="3191124"/>
                <a:gridCol w="1238907"/>
                <a:gridCol w="3153581"/>
              </a:tblGrid>
              <a:tr h="365672">
                <a:tc gridSpan="2">
                  <a:txBody>
                    <a:bodyPr/>
                    <a:lstStyle/>
                    <a:p>
                      <a:pPr algn="ctr"/>
                      <a:r>
                        <a:rPr kumimoji="1" lang="ja-JP" altLang="en-US" sz="1800" dirty="0" smtClean="0"/>
                        <a:t>横浜市の行政計画</a:t>
                      </a:r>
                      <a:endParaRPr kumimoji="1" lang="ja-JP" altLang="en-US" sz="18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800" dirty="0" smtClean="0"/>
                        <a:t>ＩＲ基本法成立への動き</a:t>
                      </a:r>
                      <a:endParaRPr kumimoji="1" lang="ja-JP" altLang="en-US" sz="1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r>
              <a:tr h="365672">
                <a:tc>
                  <a:txBody>
                    <a:bodyPr/>
                    <a:lstStyle/>
                    <a:p>
                      <a:endParaRPr kumimoji="1" lang="ja-JP" altLang="en-US" sz="1800" dirty="0"/>
                    </a:p>
                  </a:txBody>
                  <a:tcPr>
                    <a:lnT w="12700" cap="flat" cmpd="sng" algn="ctr">
                      <a:solidFill>
                        <a:schemeClr val="tx1"/>
                      </a:solidFill>
                      <a:prstDash val="solid"/>
                      <a:round/>
                      <a:headEnd type="none" w="med" len="med"/>
                      <a:tailEnd type="none" w="med" len="med"/>
                    </a:lnT>
                  </a:tcPr>
                </a:tc>
                <a:tc>
                  <a:txBody>
                    <a:bodyPr/>
                    <a:lstStyle/>
                    <a:p>
                      <a:endParaRPr kumimoji="1" lang="ja-JP" altLang="en-US"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en-US" altLang="ja-JP" sz="1800" dirty="0" smtClean="0"/>
                        <a:t>2013.12</a:t>
                      </a:r>
                      <a:endParaRPr kumimoji="1" lang="ja-JP" altLang="en-US"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800" dirty="0" smtClean="0"/>
                        <a:t>ＩＲ基本法案国会提出</a:t>
                      </a:r>
                      <a:endParaRPr kumimoji="1" lang="ja-JP" altLang="en-US" sz="1800" dirty="0"/>
                    </a:p>
                  </a:txBody>
                  <a:tcPr>
                    <a:lnT w="12700" cap="flat" cmpd="sng" algn="ctr">
                      <a:solidFill>
                        <a:schemeClr val="tx1"/>
                      </a:solidFill>
                      <a:prstDash val="solid"/>
                      <a:round/>
                      <a:headEnd type="none" w="med" len="med"/>
                      <a:tailEnd type="none" w="med" len="med"/>
                    </a:lnT>
                  </a:tcPr>
                </a:tc>
              </a:tr>
              <a:tr h="365672">
                <a:tc>
                  <a:txBody>
                    <a:bodyPr/>
                    <a:lstStyle/>
                    <a:p>
                      <a:endParaRPr kumimoji="1" lang="ja-JP" altLang="en-US" sz="1800" dirty="0"/>
                    </a:p>
                  </a:txBody>
                  <a:tcPr/>
                </a:tc>
                <a:tc>
                  <a:txBody>
                    <a:bodyPr/>
                    <a:lstStyle/>
                    <a:p>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r>
                        <a:rPr kumimoji="1" lang="en-US" altLang="ja-JP" sz="1800" dirty="0" smtClean="0"/>
                        <a:t>2014.11</a:t>
                      </a:r>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r>
                        <a:rPr kumimoji="1" lang="ja-JP" altLang="en-US" sz="1800" dirty="0" smtClean="0"/>
                        <a:t>一たん廃案</a:t>
                      </a:r>
                      <a:endParaRPr kumimoji="1" lang="ja-JP" altLang="en-US" sz="1800" dirty="0"/>
                    </a:p>
                  </a:txBody>
                  <a:tcPr/>
                </a:tc>
              </a:tr>
              <a:tr h="365672">
                <a:tc>
                  <a:txBody>
                    <a:bodyPr/>
                    <a:lstStyle/>
                    <a:p>
                      <a:r>
                        <a:rPr kumimoji="1" lang="en-US" altLang="ja-JP" sz="1800" dirty="0" smtClean="0"/>
                        <a:t>2014.12</a:t>
                      </a:r>
                      <a:endParaRPr kumimoji="1" lang="ja-JP" altLang="en-US" sz="1800" dirty="0"/>
                    </a:p>
                  </a:txBody>
                  <a:tcPr/>
                </a:tc>
                <a:tc>
                  <a:txBody>
                    <a:bodyPr/>
                    <a:lstStyle/>
                    <a:p>
                      <a:r>
                        <a:rPr kumimoji="1" lang="en-US" altLang="ja-JP" sz="1800" dirty="0" smtClean="0">
                          <a:solidFill>
                            <a:srgbClr val="CC0000"/>
                          </a:solidFill>
                        </a:rPr>
                        <a:t>｢</a:t>
                      </a:r>
                      <a:r>
                        <a:rPr kumimoji="1" lang="ja-JP" altLang="en-US" sz="1800" dirty="0" smtClean="0">
                          <a:solidFill>
                            <a:srgbClr val="CC0000"/>
                          </a:solidFill>
                        </a:rPr>
                        <a:t>中期</a:t>
                      </a:r>
                      <a:r>
                        <a:rPr kumimoji="1" lang="en-US" altLang="ja-JP" sz="1800" dirty="0" smtClean="0">
                          <a:solidFill>
                            <a:srgbClr val="CC0000"/>
                          </a:solidFill>
                        </a:rPr>
                        <a:t>4</a:t>
                      </a:r>
                      <a:r>
                        <a:rPr kumimoji="1" lang="ja-JP" altLang="en-US" sz="1800" dirty="0" smtClean="0">
                          <a:solidFill>
                            <a:srgbClr val="CC0000"/>
                          </a:solidFill>
                        </a:rPr>
                        <a:t>ヵ年計画</a:t>
                      </a:r>
                      <a:r>
                        <a:rPr kumimoji="1" lang="en-US" altLang="ja-JP" sz="1800" dirty="0" smtClean="0">
                          <a:solidFill>
                            <a:srgbClr val="CC0000"/>
                          </a:solidFill>
                        </a:rPr>
                        <a:t>｣</a:t>
                      </a:r>
                      <a:r>
                        <a:rPr kumimoji="1" lang="ja-JP" altLang="en-US" sz="1800" dirty="0" smtClean="0"/>
                        <a:t>策定</a:t>
                      </a:r>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endParaRPr kumimoji="1" lang="ja-JP" altLang="en-US" sz="1800" dirty="0"/>
                    </a:p>
                  </a:txBody>
                  <a:tcPr/>
                </a:tc>
              </a:tr>
              <a:tr h="639926">
                <a:tc>
                  <a:txBody>
                    <a:bodyPr/>
                    <a:lstStyle/>
                    <a:p>
                      <a:r>
                        <a:rPr kumimoji="1" lang="en-US" altLang="ja-JP" sz="1800" dirty="0" smtClean="0"/>
                        <a:t>2015.  3</a:t>
                      </a:r>
                      <a:endParaRPr kumimoji="1" lang="ja-JP" altLang="en-US" sz="1800" dirty="0"/>
                    </a:p>
                  </a:txBody>
                  <a:tcPr/>
                </a:tc>
                <a:tc>
                  <a:txBody>
                    <a:bodyPr/>
                    <a:lstStyle/>
                    <a:p>
                      <a:r>
                        <a:rPr kumimoji="1" lang="ja-JP" altLang="en-US" sz="1800" dirty="0" smtClean="0">
                          <a:solidFill>
                            <a:srgbClr val="CC0000"/>
                          </a:solidFill>
                        </a:rPr>
                        <a:t>臨海部再生</a:t>
                      </a:r>
                      <a:endParaRPr kumimoji="1" lang="en-US" altLang="ja-JP" sz="1800" dirty="0" smtClean="0">
                        <a:solidFill>
                          <a:srgbClr val="CC0000"/>
                        </a:solidFill>
                      </a:endParaRPr>
                    </a:p>
                    <a:p>
                      <a:r>
                        <a:rPr kumimoji="1" lang="ja-JP" altLang="en-US" sz="1800" dirty="0" smtClean="0">
                          <a:solidFill>
                            <a:srgbClr val="CC0000"/>
                          </a:solidFill>
                        </a:rPr>
                        <a:t>マスタープラン</a:t>
                      </a:r>
                      <a:r>
                        <a:rPr kumimoji="1" lang="ja-JP" altLang="en-US" sz="1800" dirty="0" smtClean="0"/>
                        <a:t>策定</a:t>
                      </a:r>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endParaRPr kumimoji="1" lang="ja-JP" altLang="en-US" sz="1800" dirty="0"/>
                    </a:p>
                  </a:txBody>
                  <a:tcPr/>
                </a:tc>
              </a:tr>
              <a:tr h="639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bg1"/>
                          </a:solidFill>
                        </a:rPr>
                        <a:t>2015.  </a:t>
                      </a:r>
                      <a:r>
                        <a:rPr kumimoji="1" lang="en-US" altLang="ja-JP" sz="1800" dirty="0" smtClean="0"/>
                        <a:t>3</a:t>
                      </a:r>
                      <a:endParaRPr kumimoji="1" lang="ja-JP" altLang="en-US" sz="1800" dirty="0" smtClean="0"/>
                    </a:p>
                  </a:txBody>
                  <a:tcPr/>
                </a:tc>
                <a:tc>
                  <a:txBody>
                    <a:bodyPr/>
                    <a:lstStyle/>
                    <a:p>
                      <a:r>
                        <a:rPr kumimoji="1" lang="ja-JP" altLang="en-US" sz="1800" dirty="0" smtClean="0"/>
                        <a:t>第１次委託調査</a:t>
                      </a:r>
                      <a:endParaRPr kumimoji="1" lang="en-US" altLang="ja-JP" sz="1800" dirty="0" smtClean="0"/>
                    </a:p>
                    <a:p>
                      <a:r>
                        <a:rPr kumimoji="1" lang="ja-JP" altLang="en-US" sz="1800" dirty="0" smtClean="0"/>
                        <a:t>報告書公表</a:t>
                      </a:r>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endParaRPr kumimoji="1" lang="ja-JP" altLang="en-US" sz="1800" dirty="0"/>
                    </a:p>
                  </a:txBody>
                  <a:tcPr/>
                </a:tc>
              </a:tr>
              <a:tr h="365672">
                <a:tc>
                  <a:txBody>
                    <a:bodyPr/>
                    <a:lstStyle/>
                    <a:p>
                      <a:endParaRPr kumimoji="1" lang="ja-JP" altLang="en-US" sz="1800" dirty="0"/>
                    </a:p>
                  </a:txBody>
                  <a:tcPr/>
                </a:tc>
                <a:tc>
                  <a:txBody>
                    <a:bodyPr/>
                    <a:lstStyle/>
                    <a:p>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r>
                        <a:rPr kumimoji="1" lang="en-US" altLang="ja-JP" sz="1800" dirty="0" smtClean="0"/>
                        <a:t>2015.  4</a:t>
                      </a:r>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r>
                        <a:rPr kumimoji="1" lang="ja-JP" altLang="en-US" sz="1800" dirty="0" smtClean="0"/>
                        <a:t>国会再提出</a:t>
                      </a:r>
                      <a:endParaRPr kumimoji="1" lang="ja-JP" altLang="en-US" sz="1800" dirty="0"/>
                    </a:p>
                  </a:txBody>
                  <a:tcPr/>
                </a:tc>
              </a:tr>
              <a:tr h="419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bg1"/>
                          </a:solidFill>
                        </a:rPr>
                        <a:t>2015. </a:t>
                      </a:r>
                      <a:r>
                        <a:rPr kumimoji="1" lang="en-US" altLang="ja-JP" sz="1800" dirty="0" smtClean="0">
                          <a:solidFill>
                            <a:schemeClr val="tx1"/>
                          </a:solidFill>
                        </a:rPr>
                        <a:t> 9</a:t>
                      </a:r>
                    </a:p>
                  </a:txBody>
                  <a:tcPr/>
                </a:tc>
                <a:tc>
                  <a:txBody>
                    <a:bodyPr/>
                    <a:lstStyle/>
                    <a:p>
                      <a:r>
                        <a:rPr kumimoji="1" lang="ja-JP" altLang="en-US" sz="1800" dirty="0" smtClean="0">
                          <a:solidFill>
                            <a:srgbClr val="CC0000"/>
                          </a:solidFill>
                        </a:rPr>
                        <a:t>山下ふ頭再開発基本計画</a:t>
                      </a:r>
                      <a:r>
                        <a:rPr kumimoji="1" lang="ja-JP" altLang="en-US" sz="1800" dirty="0" smtClean="0"/>
                        <a:t>策定</a:t>
                      </a:r>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r>
                        <a:rPr kumimoji="1" lang="en-US" altLang="ja-JP" sz="1800" dirty="0" smtClean="0">
                          <a:solidFill>
                            <a:schemeClr val="bg1"/>
                          </a:solidFill>
                        </a:rPr>
                        <a:t>2015.</a:t>
                      </a:r>
                      <a:r>
                        <a:rPr kumimoji="1" lang="en-US" altLang="ja-JP" sz="1800" baseline="0" dirty="0" smtClean="0">
                          <a:solidFill>
                            <a:schemeClr val="bg1"/>
                          </a:solidFill>
                        </a:rPr>
                        <a:t>  </a:t>
                      </a:r>
                      <a:r>
                        <a:rPr kumimoji="1" lang="en-US" altLang="ja-JP" sz="1800" baseline="0" dirty="0" smtClean="0"/>
                        <a:t>9</a:t>
                      </a:r>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r>
                        <a:rPr kumimoji="1" lang="ja-JP" altLang="en-US" sz="1800" dirty="0" smtClean="0"/>
                        <a:t>継続審議</a:t>
                      </a:r>
                      <a:endParaRPr kumimoji="1" lang="ja-JP" altLang="en-US" sz="1800" dirty="0"/>
                    </a:p>
                  </a:txBody>
                  <a:tcPr/>
                </a:tc>
              </a:tr>
              <a:tr h="355416">
                <a:tc>
                  <a:txBody>
                    <a:bodyPr/>
                    <a:lstStyle/>
                    <a:p>
                      <a:r>
                        <a:rPr kumimoji="1" lang="en-US" altLang="ja-JP" sz="1800" dirty="0" smtClean="0"/>
                        <a:t>2016.  3</a:t>
                      </a:r>
                      <a:endParaRPr kumimoji="1" lang="ja-JP" altLang="en-US" sz="1800" dirty="0"/>
                    </a:p>
                  </a:txBody>
                  <a:tcPr/>
                </a:tc>
                <a:tc>
                  <a:txBody>
                    <a:bodyPr/>
                    <a:lstStyle/>
                    <a:p>
                      <a:r>
                        <a:rPr kumimoji="1" lang="ja-JP" altLang="en-US" sz="1800" dirty="0" smtClean="0"/>
                        <a:t>第</a:t>
                      </a:r>
                      <a:r>
                        <a:rPr kumimoji="1" lang="en-US" altLang="ja-JP" sz="1800" dirty="0" smtClean="0"/>
                        <a:t>2</a:t>
                      </a:r>
                      <a:r>
                        <a:rPr kumimoji="1" lang="ja-JP" altLang="en-US" sz="1800" dirty="0" smtClean="0"/>
                        <a:t>次委託調査報告書公表</a:t>
                      </a:r>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endParaRPr kumimoji="1" lang="ja-JP" altLang="en-US" sz="1800" dirty="0"/>
                    </a:p>
                  </a:txBody>
                  <a:tcPr/>
                </a:tc>
              </a:tr>
              <a:tr h="365672">
                <a:tc>
                  <a:txBody>
                    <a:bodyPr/>
                    <a:lstStyle/>
                    <a:p>
                      <a:endParaRPr kumimoji="1" lang="ja-JP" altLang="en-US" sz="1800"/>
                    </a:p>
                  </a:txBody>
                  <a:tcPr/>
                </a:tc>
                <a:tc>
                  <a:txBody>
                    <a:bodyPr/>
                    <a:lstStyle/>
                    <a:p>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r>
                        <a:rPr kumimoji="1" lang="en-US" altLang="ja-JP" sz="1800" dirty="0" smtClean="0"/>
                        <a:t>2016.  6</a:t>
                      </a:r>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r>
                        <a:rPr kumimoji="1" lang="ja-JP" altLang="en-US" sz="1800" dirty="0" smtClean="0"/>
                        <a:t>継続審議</a:t>
                      </a:r>
                      <a:endParaRPr kumimoji="1" lang="ja-JP" altLang="en-US" sz="1800" dirty="0"/>
                    </a:p>
                  </a:txBody>
                  <a:tcPr/>
                </a:tc>
              </a:tr>
              <a:tr h="365672">
                <a:tc>
                  <a:txBody>
                    <a:bodyPr/>
                    <a:lstStyle/>
                    <a:p>
                      <a:endParaRPr kumimoji="1" lang="ja-JP" altLang="en-US" sz="1800"/>
                    </a:p>
                  </a:txBody>
                  <a:tcPr/>
                </a:tc>
                <a:tc>
                  <a:txBody>
                    <a:bodyPr/>
                    <a:lstStyle/>
                    <a:p>
                      <a:endParaRPr kumimoji="1" lang="ja-JP" altLang="en-US" sz="1800" dirty="0"/>
                    </a:p>
                  </a:txBody>
                  <a:tcPr>
                    <a:lnR w="12700" cap="flat" cmpd="sng" algn="ctr">
                      <a:solidFill>
                        <a:schemeClr val="tx1"/>
                      </a:solidFill>
                      <a:prstDash val="solid"/>
                      <a:round/>
                      <a:headEnd type="none" w="med" len="med"/>
                      <a:tailEnd type="none" w="med" len="med"/>
                    </a:lnR>
                  </a:tcPr>
                </a:tc>
                <a:tc>
                  <a:txBody>
                    <a:bodyPr/>
                    <a:lstStyle/>
                    <a:p>
                      <a:r>
                        <a:rPr kumimoji="1" lang="en-US" altLang="ja-JP" sz="1800" dirty="0" smtClean="0">
                          <a:solidFill>
                            <a:schemeClr val="bg1"/>
                          </a:solidFill>
                        </a:rPr>
                        <a:t>2016.</a:t>
                      </a:r>
                      <a:r>
                        <a:rPr kumimoji="1" lang="en-US" altLang="ja-JP" sz="1800" dirty="0" smtClean="0"/>
                        <a:t>12</a:t>
                      </a:r>
                      <a:endParaRPr kumimoji="1" lang="ja-JP" altLang="en-US" sz="1800" dirty="0"/>
                    </a:p>
                  </a:txBody>
                  <a:tcPr>
                    <a:lnL w="12700" cap="flat" cmpd="sng" algn="ctr">
                      <a:solidFill>
                        <a:schemeClr val="tx1"/>
                      </a:solidFill>
                      <a:prstDash val="solid"/>
                      <a:round/>
                      <a:headEnd type="none" w="med" len="med"/>
                      <a:tailEnd type="none" w="med" len="med"/>
                    </a:lnL>
                  </a:tcPr>
                </a:tc>
                <a:tc>
                  <a:txBody>
                    <a:bodyPr/>
                    <a:lstStyle/>
                    <a:p>
                      <a:r>
                        <a:rPr kumimoji="1" lang="ja-JP" altLang="en-US" sz="1800" dirty="0" smtClean="0"/>
                        <a:t>ＩＲ基本法成立</a:t>
                      </a:r>
                      <a:endParaRPr kumimoji="1" lang="ja-JP" altLang="en-US" sz="1800" dirty="0"/>
                    </a:p>
                  </a:txBody>
                  <a:tcPr/>
                </a:tc>
              </a:tr>
            </a:tbl>
          </a:graphicData>
        </a:graphic>
      </p:graphicFrame>
    </p:spTree>
    <p:extLst>
      <p:ext uri="{BB962C8B-B14F-4D97-AF65-F5344CB8AC3E}">
        <p14:creationId xmlns:p14="http://schemas.microsoft.com/office/powerpoint/2010/main" val="2366294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680" y="0"/>
            <a:ext cx="9176679" cy="1350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p:cNvSpPr txBox="1"/>
          <p:nvPr/>
        </p:nvSpPr>
        <p:spPr>
          <a:xfrm>
            <a:off x="395535" y="332656"/>
            <a:ext cx="8742847" cy="692696"/>
          </a:xfrm>
          <a:prstGeom prst="rect">
            <a:avLst/>
          </a:prstGeom>
          <a:noFill/>
        </p:spPr>
        <p:txBody>
          <a:bodyPr wrap="square" rtlCol="0">
            <a:noAutofit/>
          </a:bodyPr>
          <a:lstStyle/>
          <a:p>
            <a:r>
              <a:rPr lang="ja-JP" altLang="en-US" sz="4800" spc="2000" dirty="0">
                <a:ln>
                  <a:solidFill>
                    <a:schemeClr val="bg1"/>
                  </a:solidFill>
                </a:ln>
                <a:solidFill>
                  <a:schemeClr val="bg1"/>
                </a:solidFill>
              </a:rPr>
              <a:t>ＩＲのしくみ</a:t>
            </a:r>
          </a:p>
        </p:txBody>
      </p:sp>
      <p:sp>
        <p:nvSpPr>
          <p:cNvPr id="3" name="スライド番号プレースホルダー 2"/>
          <p:cNvSpPr>
            <a:spLocks noGrp="1"/>
          </p:cNvSpPr>
          <p:nvPr>
            <p:ph type="sldNum" sz="quarter" idx="12"/>
          </p:nvPr>
        </p:nvSpPr>
        <p:spPr/>
        <p:txBody>
          <a:bodyPr/>
          <a:lstStyle/>
          <a:p>
            <a:fld id="{53A60D6B-5871-4EA0-B2BD-B9F57213DA19}" type="slidenum">
              <a:rPr kumimoji="1" lang="ja-JP" altLang="en-US" smtClean="0"/>
              <a:t>9</a:t>
            </a:fld>
            <a:endParaRPr kumimoji="1" lang="ja-JP" altLang="en-US"/>
          </a:p>
        </p:txBody>
      </p:sp>
      <p:sp>
        <p:nvSpPr>
          <p:cNvPr id="6" name="角丸四角形 5"/>
          <p:cNvSpPr/>
          <p:nvPr/>
        </p:nvSpPr>
        <p:spPr>
          <a:xfrm>
            <a:off x="683568" y="1549936"/>
            <a:ext cx="7488832" cy="4896544"/>
          </a:xfrm>
          <a:prstGeom prst="roundRect">
            <a:avLst/>
          </a:prstGeom>
          <a:noFill/>
          <a:ln w="38100">
            <a:solidFill>
              <a:schemeClr val="accent5"/>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 name="角丸四角形 1"/>
          <p:cNvSpPr/>
          <p:nvPr/>
        </p:nvSpPr>
        <p:spPr>
          <a:xfrm>
            <a:off x="2915816" y="1988840"/>
            <a:ext cx="3240360" cy="864096"/>
          </a:xfrm>
          <a:prstGeom prst="roundRect">
            <a:avLst/>
          </a:prstGeom>
          <a:ln w="28575">
            <a:solidFill>
              <a:schemeClr val="accent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3600" dirty="0" smtClean="0"/>
              <a:t>カ　ジ　ノ</a:t>
            </a:r>
            <a:endParaRPr kumimoji="1" lang="ja-JP" altLang="en-US" dirty="0"/>
          </a:p>
        </p:txBody>
      </p:sp>
      <p:sp>
        <p:nvSpPr>
          <p:cNvPr id="8" name="角丸四角形 7"/>
          <p:cNvSpPr/>
          <p:nvPr/>
        </p:nvSpPr>
        <p:spPr>
          <a:xfrm>
            <a:off x="1403648" y="4005064"/>
            <a:ext cx="6192688" cy="2016224"/>
          </a:xfrm>
          <a:prstGeom prst="round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3600" dirty="0"/>
              <a:t>集客</a:t>
            </a:r>
            <a:r>
              <a:rPr lang="ja-JP" altLang="en-US" sz="3600" dirty="0" smtClean="0"/>
              <a:t>施設</a:t>
            </a:r>
            <a:endParaRPr lang="en-US" altLang="ja-JP" sz="3600" dirty="0" smtClean="0"/>
          </a:p>
          <a:p>
            <a:pPr algn="ctr"/>
            <a:r>
              <a:rPr kumimoji="1" lang="ja-JP" altLang="en-US" sz="2800" dirty="0" smtClean="0"/>
              <a:t>（ＭＩＣＥ、ホテル、</a:t>
            </a:r>
            <a:r>
              <a:rPr lang="ja-JP" altLang="en-US" sz="2800" dirty="0" smtClean="0"/>
              <a:t>ショッピングモール、エンタメなど</a:t>
            </a:r>
            <a:r>
              <a:rPr kumimoji="1" lang="ja-JP" altLang="en-US" sz="2800" dirty="0" smtClean="0"/>
              <a:t>）</a:t>
            </a:r>
            <a:endParaRPr kumimoji="1" lang="ja-JP" altLang="en-US" sz="2800" dirty="0"/>
          </a:p>
        </p:txBody>
      </p:sp>
      <p:sp>
        <p:nvSpPr>
          <p:cNvPr id="9" name="下矢印 8"/>
          <p:cNvSpPr/>
          <p:nvPr/>
        </p:nvSpPr>
        <p:spPr>
          <a:xfrm>
            <a:off x="3419872" y="3003483"/>
            <a:ext cx="432048" cy="864096"/>
          </a:xfrm>
          <a:prstGeom prst="downArrow">
            <a:avLst/>
          </a:prstGeom>
          <a:gradFill>
            <a:gsLst>
              <a:gs pos="0">
                <a:schemeClr val="bg1">
                  <a:lumMod val="75000"/>
                </a:schemeClr>
              </a:gs>
              <a:gs pos="80000">
                <a:schemeClr val="bg1">
                  <a:lumMod val="85000"/>
                </a:schemeClr>
              </a:gs>
              <a:gs pos="100000">
                <a:schemeClr val="bg1">
                  <a:lumMod val="85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0" name="下矢印 9"/>
          <p:cNvSpPr/>
          <p:nvPr/>
        </p:nvSpPr>
        <p:spPr>
          <a:xfrm rot="10800000">
            <a:off x="5004048" y="3003483"/>
            <a:ext cx="432048" cy="864096"/>
          </a:xfrm>
          <a:prstGeom prst="downArrow">
            <a:avLst/>
          </a:prstGeom>
          <a:gradFill>
            <a:gsLst>
              <a:gs pos="0">
                <a:schemeClr val="bg1">
                  <a:lumMod val="75000"/>
                </a:schemeClr>
              </a:gs>
              <a:gs pos="80000">
                <a:schemeClr val="bg1">
                  <a:lumMod val="85000"/>
                </a:schemeClr>
              </a:gs>
              <a:gs pos="100000">
                <a:schemeClr val="bg1">
                  <a:lumMod val="85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1" name="角丸四角形 10"/>
          <p:cNvSpPr/>
          <p:nvPr/>
        </p:nvSpPr>
        <p:spPr>
          <a:xfrm>
            <a:off x="2339752" y="3003483"/>
            <a:ext cx="1296144" cy="713549"/>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smtClean="0"/>
              <a:t>カ</a:t>
            </a:r>
            <a:r>
              <a:rPr lang="ja-JP" altLang="en-US" sz="2400" dirty="0" smtClean="0"/>
              <a:t> </a:t>
            </a:r>
            <a:r>
              <a:rPr kumimoji="1" lang="ja-JP" altLang="en-US" sz="2400" dirty="0" smtClean="0"/>
              <a:t>ネ</a:t>
            </a:r>
            <a:endParaRPr kumimoji="1" lang="ja-JP" altLang="en-US" sz="1200" dirty="0"/>
          </a:p>
        </p:txBody>
      </p:sp>
      <p:sp>
        <p:nvSpPr>
          <p:cNvPr id="12" name="角丸四角形 11"/>
          <p:cNvSpPr/>
          <p:nvPr/>
        </p:nvSpPr>
        <p:spPr>
          <a:xfrm>
            <a:off x="5292080" y="3004456"/>
            <a:ext cx="1296144" cy="713549"/>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dirty="0" smtClean="0"/>
              <a:t>ヒ ト</a:t>
            </a:r>
            <a:endParaRPr kumimoji="1" lang="ja-JP" altLang="en-US" sz="1200" dirty="0"/>
          </a:p>
        </p:txBody>
      </p:sp>
      <p:sp>
        <p:nvSpPr>
          <p:cNvPr id="13" name="テキスト ボックス 12"/>
          <p:cNvSpPr txBox="1"/>
          <p:nvPr/>
        </p:nvSpPr>
        <p:spPr>
          <a:xfrm>
            <a:off x="7783324" y="2132856"/>
            <a:ext cx="677108" cy="3816424"/>
          </a:xfrm>
          <a:prstGeom prst="rect">
            <a:avLst/>
          </a:prstGeom>
          <a:solidFill>
            <a:schemeClr val="bg1"/>
          </a:solidFill>
        </p:spPr>
        <p:txBody>
          <a:bodyPr vert="eaVert" wrap="square" rtlCol="0">
            <a:spAutoFit/>
          </a:bodyPr>
          <a:lstStyle/>
          <a:p>
            <a:pPr algn="ctr"/>
            <a:r>
              <a:rPr lang="ja-JP" altLang="en-US" sz="3200" dirty="0" smtClean="0"/>
              <a:t>事業者・区域は一体</a:t>
            </a:r>
            <a:endParaRPr kumimoji="1" lang="ja-JP" altLang="en-US" sz="3200" dirty="0"/>
          </a:p>
        </p:txBody>
      </p:sp>
    </p:spTree>
    <p:extLst>
      <p:ext uri="{BB962C8B-B14F-4D97-AF65-F5344CB8AC3E}">
        <p14:creationId xmlns:p14="http://schemas.microsoft.com/office/powerpoint/2010/main" val="247951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1">
      <a:dk1>
        <a:sysClr val="windowText" lastClr="000000"/>
      </a:dk1>
      <a:lt1>
        <a:sysClr val="window" lastClr="FFFFFF"/>
      </a:lt1>
      <a:dk2>
        <a:srgbClr val="1F497D"/>
      </a:dk2>
      <a:lt2>
        <a:srgbClr val="EEECE1"/>
      </a:lt2>
      <a:accent1>
        <a:srgbClr val="4F81BD"/>
      </a:accent1>
      <a:accent2>
        <a:srgbClr val="C0504D"/>
      </a:accent2>
      <a:accent3>
        <a:srgbClr val="669900"/>
      </a:accent3>
      <a:accent4>
        <a:srgbClr val="8064A2"/>
      </a:accent4>
      <a:accent5>
        <a:srgbClr val="4BACC6"/>
      </a:accent5>
      <a:accent6>
        <a:srgbClr val="F79646"/>
      </a:accent6>
      <a:hlink>
        <a:srgbClr val="0000FF"/>
      </a:hlink>
      <a:folHlink>
        <a:srgbClr val="800080"/>
      </a:folHlink>
    </a:clrScheme>
    <a:fontScheme name="ユーザー定義 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ＭＳ 明朝"/>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5259</TotalTime>
  <Words>1021</Words>
  <Application>Microsoft Office PowerPoint</Application>
  <PresentationFormat>画面に合わせる (4:3)</PresentationFormat>
  <Paragraphs>392</Paragraphs>
  <Slides>34</Slides>
  <Notes>2</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Office ​​テーマ</vt:lpstr>
      <vt:lpstr>住民監査請求で 横浜カジノを 差止めよう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大川隆司</cp:lastModifiedBy>
  <cp:revision>275</cp:revision>
  <cp:lastPrinted>2017-08-09T08:11:10Z</cp:lastPrinted>
  <dcterms:created xsi:type="dcterms:W3CDTF">2015-04-23T04:17:22Z</dcterms:created>
  <dcterms:modified xsi:type="dcterms:W3CDTF">2017-08-09T08:13:29Z</dcterms:modified>
</cp:coreProperties>
</file>